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notesMasterIdLst>
    <p:notesMasterId r:id="rId23"/>
  </p:notesMasterIdLst>
  <p:sldIdLst>
    <p:sldId id="282" r:id="rId2"/>
    <p:sldId id="275" r:id="rId3"/>
    <p:sldId id="276" r:id="rId4"/>
    <p:sldId id="278" r:id="rId5"/>
    <p:sldId id="279" r:id="rId6"/>
    <p:sldId id="280" r:id="rId7"/>
    <p:sldId id="289" r:id="rId8"/>
    <p:sldId id="287" r:id="rId9"/>
    <p:sldId id="281" r:id="rId10"/>
    <p:sldId id="271" r:id="rId11"/>
    <p:sldId id="288" r:id="rId12"/>
    <p:sldId id="283" r:id="rId13"/>
    <p:sldId id="284" r:id="rId14"/>
    <p:sldId id="285" r:id="rId15"/>
    <p:sldId id="286" r:id="rId16"/>
    <p:sldId id="290" r:id="rId17"/>
    <p:sldId id="293" r:id="rId18"/>
    <p:sldId id="294" r:id="rId19"/>
    <p:sldId id="291" r:id="rId20"/>
    <p:sldId id="292" r:id="rId21"/>
    <p:sldId id="272" r:id="rId22"/>
  </p:sldIdLst>
  <p:sldSz cx="9144000" cy="6858000" type="screen4x3"/>
  <p:notesSz cx="6797675" cy="9926638"/>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554" autoAdjust="0"/>
  </p:normalViewPr>
  <p:slideViewPr>
    <p:cSldViewPr>
      <p:cViewPr varScale="1">
        <p:scale>
          <a:sx n="108" d="100"/>
          <a:sy n="108" d="100"/>
        </p:scale>
        <p:origin x="170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5448" cy="497838"/>
          </a:xfrm>
          <a:prstGeom prst="rect">
            <a:avLst/>
          </a:prstGeom>
        </p:spPr>
        <p:txBody>
          <a:bodyPr vert="horz" lIns="91321" tIns="45661" rIns="91321" bIns="45661" rtlCol="0"/>
          <a:lstStyle>
            <a:lvl1pPr algn="l">
              <a:defRPr sz="1200"/>
            </a:lvl1pPr>
          </a:lstStyle>
          <a:p>
            <a:endParaRPr lang="zh-TW" altLang="en-US"/>
          </a:p>
        </p:txBody>
      </p:sp>
      <p:sp>
        <p:nvSpPr>
          <p:cNvPr id="3" name="日期版面配置區 2"/>
          <p:cNvSpPr>
            <a:spLocks noGrp="1"/>
          </p:cNvSpPr>
          <p:nvPr>
            <p:ph type="dt" idx="1"/>
          </p:nvPr>
        </p:nvSpPr>
        <p:spPr>
          <a:xfrm>
            <a:off x="3850643" y="0"/>
            <a:ext cx="2945448" cy="497838"/>
          </a:xfrm>
          <a:prstGeom prst="rect">
            <a:avLst/>
          </a:prstGeom>
        </p:spPr>
        <p:txBody>
          <a:bodyPr vert="horz" lIns="91321" tIns="45661" rIns="91321" bIns="45661" rtlCol="0"/>
          <a:lstStyle>
            <a:lvl1pPr algn="r">
              <a:defRPr sz="1200"/>
            </a:lvl1pPr>
          </a:lstStyle>
          <a:p>
            <a:fld id="{0BE88894-7731-43DE-AEFD-E1A0503F490E}" type="datetimeFigureOut">
              <a:rPr lang="zh-TW" altLang="en-US" smtClean="0"/>
              <a:t>2022/9/26</a:t>
            </a:fld>
            <a:endParaRPr lang="zh-TW" altLang="en-US"/>
          </a:p>
        </p:txBody>
      </p:sp>
      <p:sp>
        <p:nvSpPr>
          <p:cNvPr id="4" name="投影片圖像版面配置區 3"/>
          <p:cNvSpPr>
            <a:spLocks noGrp="1" noRot="1" noChangeAspect="1"/>
          </p:cNvSpPr>
          <p:nvPr>
            <p:ph type="sldImg" idx="2"/>
          </p:nvPr>
        </p:nvSpPr>
        <p:spPr>
          <a:xfrm>
            <a:off x="1165225" y="1241425"/>
            <a:ext cx="4467225" cy="3351213"/>
          </a:xfrm>
          <a:prstGeom prst="rect">
            <a:avLst/>
          </a:prstGeom>
          <a:noFill/>
          <a:ln w="12700">
            <a:solidFill>
              <a:prstClr val="black"/>
            </a:solidFill>
          </a:ln>
        </p:spPr>
        <p:txBody>
          <a:bodyPr vert="horz" lIns="91321" tIns="45661" rIns="91321" bIns="45661" rtlCol="0" anchor="ctr"/>
          <a:lstStyle/>
          <a:p>
            <a:endParaRPr lang="zh-TW" altLang="en-US"/>
          </a:p>
        </p:txBody>
      </p:sp>
      <p:sp>
        <p:nvSpPr>
          <p:cNvPr id="5" name="備忘稿版面配置區 4"/>
          <p:cNvSpPr>
            <a:spLocks noGrp="1"/>
          </p:cNvSpPr>
          <p:nvPr>
            <p:ph type="body" sz="quarter" idx="3"/>
          </p:nvPr>
        </p:nvSpPr>
        <p:spPr>
          <a:xfrm>
            <a:off x="680085" y="4777026"/>
            <a:ext cx="5437506" cy="3908187"/>
          </a:xfrm>
          <a:prstGeom prst="rect">
            <a:avLst/>
          </a:prstGeom>
        </p:spPr>
        <p:txBody>
          <a:bodyPr vert="horz" lIns="91321" tIns="45661" rIns="91321" bIns="45661" rtlCol="0"/>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9428801"/>
            <a:ext cx="2945448" cy="497838"/>
          </a:xfrm>
          <a:prstGeom prst="rect">
            <a:avLst/>
          </a:prstGeom>
        </p:spPr>
        <p:txBody>
          <a:bodyPr vert="horz" lIns="91321" tIns="45661" rIns="91321" bIns="45661"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0643" y="9428801"/>
            <a:ext cx="2945448" cy="497838"/>
          </a:xfrm>
          <a:prstGeom prst="rect">
            <a:avLst/>
          </a:prstGeom>
        </p:spPr>
        <p:txBody>
          <a:bodyPr vert="horz" lIns="91321" tIns="45661" rIns="91321" bIns="45661" rtlCol="0" anchor="b"/>
          <a:lstStyle>
            <a:lvl1pPr algn="r">
              <a:defRPr sz="1200"/>
            </a:lvl1pPr>
          </a:lstStyle>
          <a:p>
            <a:fld id="{A0C3B4F5-0A80-4679-B19B-CC4B37317F2B}" type="slidenum">
              <a:rPr lang="zh-TW" altLang="en-US" smtClean="0"/>
              <a:t>‹#›</a:t>
            </a:fld>
            <a:endParaRPr lang="zh-TW" altLang="en-US"/>
          </a:p>
        </p:txBody>
      </p:sp>
    </p:spTree>
    <p:extLst>
      <p:ext uri="{BB962C8B-B14F-4D97-AF65-F5344CB8AC3E}">
        <p14:creationId xmlns:p14="http://schemas.microsoft.com/office/powerpoint/2010/main" val="31971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A0C3B4F5-0A80-4679-B19B-CC4B37317F2B}" type="slidenum">
              <a:rPr lang="zh-TW" altLang="en-US" smtClean="0"/>
              <a:t>2</a:t>
            </a:fld>
            <a:endParaRPr lang="zh-TW" altLang="en-US"/>
          </a:p>
        </p:txBody>
      </p:sp>
    </p:spTree>
    <p:extLst>
      <p:ext uri="{BB962C8B-B14F-4D97-AF65-F5344CB8AC3E}">
        <p14:creationId xmlns:p14="http://schemas.microsoft.com/office/powerpoint/2010/main" val="3437359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14" name="標題 13"/>
          <p:cNvSpPr>
            <a:spLocks noGrp="1"/>
          </p:cNvSpPr>
          <p:nvPr>
            <p:ph type="ctrTitle"/>
          </p:nvPr>
        </p:nvSpPr>
        <p:spPr>
          <a:xfrm>
            <a:off x="1432560" y="359898"/>
            <a:ext cx="7406640" cy="1472184"/>
          </a:xfrm>
        </p:spPr>
        <p:txBody>
          <a:bodyPr anchor="b"/>
          <a:lstStyle>
            <a:lvl1pPr algn="l">
              <a:defRPr/>
            </a:lvl1pPr>
            <a:extLst/>
          </a:lstStyle>
          <a:p>
            <a:r>
              <a:rPr kumimoji="0" lang="zh-TW" altLang="en-US" smtClean="0"/>
              <a:t>按一下以編輯母片標題樣式</a:t>
            </a:r>
            <a:endParaRPr kumimoji="0" lang="en-US"/>
          </a:p>
        </p:txBody>
      </p:sp>
      <p:sp>
        <p:nvSpPr>
          <p:cNvPr id="22" name="副標題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zh-TW" altLang="en-US" smtClean="0"/>
              <a:t>按一下以編輯母片副標題樣式</a:t>
            </a:r>
            <a:endParaRPr kumimoji="0" lang="en-US"/>
          </a:p>
        </p:txBody>
      </p:sp>
      <p:sp>
        <p:nvSpPr>
          <p:cNvPr id="7" name="日期版面配置區 6"/>
          <p:cNvSpPr>
            <a:spLocks noGrp="1"/>
          </p:cNvSpPr>
          <p:nvPr>
            <p:ph type="dt" sz="half" idx="10"/>
          </p:nvPr>
        </p:nvSpPr>
        <p:spPr/>
        <p:txBody>
          <a:bodyPr/>
          <a:lstStyle/>
          <a:p>
            <a:fld id="{D4F5DEEE-D774-415A-AE03-3E807B1824DC}" type="datetimeFigureOut">
              <a:rPr lang="zh-TW" altLang="en-US" smtClean="0"/>
              <a:pPr/>
              <a:t>2022/9/26</a:t>
            </a:fld>
            <a:endParaRPr lang="zh-TW" altLang="en-US"/>
          </a:p>
        </p:txBody>
      </p:sp>
      <p:sp>
        <p:nvSpPr>
          <p:cNvPr id="20" name="頁尾版面配置區 19"/>
          <p:cNvSpPr>
            <a:spLocks noGrp="1"/>
          </p:cNvSpPr>
          <p:nvPr>
            <p:ph type="ftr" sz="quarter" idx="11"/>
          </p:nvPr>
        </p:nvSpPr>
        <p:spPr/>
        <p:txBody>
          <a:bodyPr/>
          <a:lstStyle/>
          <a:p>
            <a:endParaRPr lang="zh-TW" altLang="en-US"/>
          </a:p>
        </p:txBody>
      </p:sp>
      <p:sp>
        <p:nvSpPr>
          <p:cNvPr id="10" name="投影片編號版面配置區 9"/>
          <p:cNvSpPr>
            <a:spLocks noGrp="1"/>
          </p:cNvSpPr>
          <p:nvPr>
            <p:ph type="sldNum" sz="quarter" idx="12"/>
          </p:nvPr>
        </p:nvSpPr>
        <p:spPr/>
        <p:txBody>
          <a:bodyPr/>
          <a:lstStyle/>
          <a:p>
            <a:fld id="{7CEF4ACE-0C17-4599-865F-F37FC8BB8071}" type="slidenum">
              <a:rPr lang="zh-TW" altLang="en-US" smtClean="0"/>
              <a:pPr/>
              <a:t>‹#›</a:t>
            </a:fld>
            <a:endParaRPr lang="zh-TW" altLang="en-US"/>
          </a:p>
        </p:txBody>
      </p:sp>
      <p:sp>
        <p:nvSpPr>
          <p:cNvPr id="8" name="橢圓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橢圓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D4F5DEEE-D774-415A-AE03-3E807B1824DC}" type="datetimeFigureOut">
              <a:rPr lang="zh-TW" altLang="en-US" smtClean="0"/>
              <a:pPr/>
              <a:t>2022/9/26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CEF4ACE-0C17-4599-865F-F37FC8BB8071}"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58000" y="274639"/>
            <a:ext cx="182880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1143000" y="274640"/>
            <a:ext cx="55626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D4F5DEEE-D774-415A-AE03-3E807B1824DC}" type="datetimeFigureOut">
              <a:rPr lang="zh-TW" altLang="en-US" smtClean="0"/>
              <a:pPr/>
              <a:t>2022/9/26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CEF4ACE-0C17-4599-865F-F37FC8BB8071}"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內容版面配置區 2"/>
          <p:cNvSpPr>
            <a:spLocks noGrp="1"/>
          </p:cNvSpPr>
          <p:nvPr>
            <p:ph idx="1"/>
          </p:nvPr>
        </p:nvSpPr>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D4F5DEEE-D774-415A-AE03-3E807B1824DC}" type="datetimeFigureOut">
              <a:rPr lang="zh-TW" altLang="en-US" smtClean="0"/>
              <a:pPr/>
              <a:t>2022/9/26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CEF4ACE-0C17-4599-865F-F37FC8BB8071}"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區段標題">
    <p:spTree>
      <p:nvGrpSpPr>
        <p:cNvPr id="1" name=""/>
        <p:cNvGrpSpPr/>
        <p:nvPr/>
      </p:nvGrpSpPr>
      <p:grpSpPr>
        <a:xfrm>
          <a:off x="0" y="0"/>
          <a:ext cx="0" cy="0"/>
          <a:chOff x="0" y="0"/>
          <a:chExt cx="0" cy="0"/>
        </a:xfrm>
      </p:grpSpPr>
      <p:sp>
        <p:nvSpPr>
          <p:cNvPr id="7" name="矩形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p>
            <a:fld id="{D4F5DEEE-D774-415A-AE03-3E807B1824DC}" type="datetimeFigureOut">
              <a:rPr lang="zh-TW" altLang="en-US" smtClean="0"/>
              <a:pPr/>
              <a:t>2022/9/26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CEF4ACE-0C17-4599-865F-F37FC8BB8071}" type="slidenum">
              <a:rPr lang="zh-TW" altLang="en-US" smtClean="0"/>
              <a:pPr/>
              <a:t>‹#›</a:t>
            </a:fld>
            <a:endParaRPr lang="zh-TW" altLang="en-US"/>
          </a:p>
        </p:txBody>
      </p:sp>
      <p:sp>
        <p:nvSpPr>
          <p:cNvPr id="10" name="矩形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橢圓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橢圓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1435608" y="274320"/>
            <a:ext cx="7498080" cy="1143000"/>
          </a:xfrm>
        </p:spPr>
        <p:txBody>
          <a:bodyPr/>
          <a:lstStyle/>
          <a:p>
            <a:r>
              <a:rPr kumimoji="0" lang="zh-TW" altLang="en-US" smtClean="0"/>
              <a:t>按一下以編輯母片標題樣式</a:t>
            </a:r>
            <a:endParaRPr kumimoji="0" lang="en-US"/>
          </a:p>
        </p:txBody>
      </p:sp>
      <p:sp>
        <p:nvSpPr>
          <p:cNvPr id="3" name="內容版面配置區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D4F5DEEE-D774-415A-AE03-3E807B1824DC}" type="datetimeFigureOut">
              <a:rPr lang="zh-TW" altLang="en-US" smtClean="0"/>
              <a:pPr/>
              <a:t>2022/9/26</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CEF4ACE-0C17-4599-865F-F37FC8BB8071}"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5" name="內容版面配置區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6" name="內容版面配置區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0"/>
          </p:nvPr>
        </p:nvSpPr>
        <p:spPr/>
        <p:txBody>
          <a:bodyPr/>
          <a:lstStyle/>
          <a:p>
            <a:fld id="{D4F5DEEE-D774-415A-AE03-3E807B1824DC}" type="datetimeFigureOut">
              <a:rPr lang="zh-TW" altLang="en-US" smtClean="0"/>
              <a:pPr/>
              <a:t>2022/9/26</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7CEF4ACE-0C17-4599-865F-F37FC8BB8071}"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1435608" y="274320"/>
            <a:ext cx="7498080" cy="1143000"/>
          </a:xfrm>
        </p:spPr>
        <p:txBody>
          <a:bodyPr anchor="ct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D4F5DEEE-D774-415A-AE03-3E807B1824DC}" type="datetimeFigureOut">
              <a:rPr lang="zh-TW" altLang="en-US" smtClean="0"/>
              <a:pPr/>
              <a:t>2022/9/26</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7CEF4ACE-0C17-4599-865F-F37FC8BB8071}"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5" name="矩形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日期版面配置區 1"/>
          <p:cNvSpPr>
            <a:spLocks noGrp="1"/>
          </p:cNvSpPr>
          <p:nvPr>
            <p:ph type="dt" sz="half" idx="10"/>
          </p:nvPr>
        </p:nvSpPr>
        <p:spPr/>
        <p:txBody>
          <a:bodyPr/>
          <a:lstStyle/>
          <a:p>
            <a:fld id="{D4F5DEEE-D774-415A-AE03-3E807B1824DC}" type="datetimeFigureOut">
              <a:rPr lang="zh-TW" altLang="en-US" smtClean="0"/>
              <a:pPr/>
              <a:t>2022/9/26</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CEF4ACE-0C17-4599-865F-F37FC8BB8071}" type="slidenum">
              <a:rPr lang="zh-TW" altLang="en-US" smtClean="0"/>
              <a:pPr/>
              <a:t>‹#›</a:t>
            </a:fld>
            <a:endParaRPr lang="zh-TW" altLang="en-US"/>
          </a:p>
        </p:txBody>
      </p:sp>
      <p:sp>
        <p:nvSpPr>
          <p:cNvPr id="6" name="矩形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zh-TW" altLang="en-US" smtClean="0"/>
              <a:t>按一下以編輯母片文字樣式</a:t>
            </a:r>
          </a:p>
        </p:txBody>
      </p:sp>
      <p:sp>
        <p:nvSpPr>
          <p:cNvPr id="4" name="內容版面配置區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D4F5DEEE-D774-415A-AE03-3E807B1824DC}" type="datetimeFigureOut">
              <a:rPr lang="zh-TW" altLang="en-US" smtClean="0"/>
              <a:pPr/>
              <a:t>2022/9/26</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CEF4ACE-0C17-4599-865F-F37FC8BB8071}"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p>
            <a:fld id="{D4F5DEEE-D774-415A-AE03-3E807B1824DC}" type="datetimeFigureOut">
              <a:rPr lang="zh-TW" altLang="en-US" smtClean="0"/>
              <a:pPr/>
              <a:t>2022/9/26</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CEF4ACE-0C17-4599-865F-F37FC8BB8071}" type="slidenum">
              <a:rPr lang="zh-TW" altLang="en-US" smtClean="0"/>
              <a:pPr/>
              <a:t>‹#›</a:t>
            </a:fld>
            <a:endParaRPr lang="zh-TW" altLang="en-US"/>
          </a:p>
        </p:txBody>
      </p:sp>
      <p:sp>
        <p:nvSpPr>
          <p:cNvPr id="8" name="矩形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圖片版面配置區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zh-TW" altLang="en-US" smtClean="0"/>
              <a:t>按一下圖示以新增圖片</a:t>
            </a:r>
            <a:endParaRPr kumimoji="0" lang="en-US" dirty="0"/>
          </a:p>
        </p:txBody>
      </p:sp>
      <p:sp>
        <p:nvSpPr>
          <p:cNvPr id="9" name="流程圖: 程序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流程圖: 程序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文字版面配置區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zh-TW" altLang="en-US" smtClean="0"/>
              <a:t>按一下以編輯母片文字樣式</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圓形圖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橢圓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甜甜圈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矩形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標題版面配置區 4"/>
          <p:cNvSpPr>
            <a:spLocks noGrp="1"/>
          </p:cNvSpPr>
          <p:nvPr>
            <p:ph type="title"/>
          </p:nvPr>
        </p:nvSpPr>
        <p:spPr>
          <a:xfrm>
            <a:off x="1435608" y="274638"/>
            <a:ext cx="7498080" cy="1143000"/>
          </a:xfrm>
          <a:prstGeom prst="rect">
            <a:avLst/>
          </a:prstGeom>
        </p:spPr>
        <p:txBody>
          <a:bodyPr anchor="ctr">
            <a:normAutofit/>
          </a:bodyPr>
          <a:lstStyle/>
          <a:p>
            <a:r>
              <a:rPr kumimoji="0" lang="zh-TW" altLang="en-US" smtClean="0"/>
              <a:t>按一下以編輯母片標題樣式</a:t>
            </a:r>
            <a:endParaRPr kumimoji="0" lang="en-US"/>
          </a:p>
        </p:txBody>
      </p:sp>
      <p:sp>
        <p:nvSpPr>
          <p:cNvPr id="9" name="文字版面配置區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24" name="日期版面配置區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D4F5DEEE-D774-415A-AE03-3E807B1824DC}" type="datetimeFigureOut">
              <a:rPr lang="zh-TW" altLang="en-US" smtClean="0"/>
              <a:pPr/>
              <a:t>2022/9/26</a:t>
            </a:fld>
            <a:endParaRPr lang="zh-TW" altLang="en-US"/>
          </a:p>
        </p:txBody>
      </p:sp>
      <p:sp>
        <p:nvSpPr>
          <p:cNvPr id="10" name="頁尾版面配置區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zh-TW" altLang="en-US"/>
          </a:p>
        </p:txBody>
      </p:sp>
      <p:sp>
        <p:nvSpPr>
          <p:cNvPr id="22" name="投影片編號版面配置區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CEF4ACE-0C17-4599-865F-F37FC8BB8071}" type="slidenum">
              <a:rPr lang="zh-TW" altLang="en-US" smtClean="0"/>
              <a:pPr/>
              <a:t>‹#›</a:t>
            </a:fld>
            <a:endParaRPr lang="zh-TW" altLang="en-US"/>
          </a:p>
        </p:txBody>
      </p:sp>
      <p:sp>
        <p:nvSpPr>
          <p:cNvPr id="15" name="矩形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mailto:phyact@ncut.edu.tw"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835696" y="764704"/>
            <a:ext cx="7003504" cy="1472184"/>
          </a:xfrm>
        </p:spPr>
        <p:txBody>
          <a:bodyPr>
            <a:normAutofit fontScale="90000"/>
          </a:bodyPr>
          <a:lstStyle/>
          <a:p>
            <a:pPr algn="ctr"/>
            <a:r>
              <a:rPr lang="zh-TW" altLang="en-US" dirty="0"/>
              <a:t>國立勤益科技大學</a:t>
            </a:r>
            <a:br>
              <a:rPr lang="zh-TW" altLang="en-US" dirty="0"/>
            </a:br>
            <a:r>
              <a:rPr lang="zh-TW" altLang="en-US" dirty="0"/>
              <a:t/>
            </a:r>
            <a:br>
              <a:rPr lang="zh-TW" altLang="en-US" dirty="0"/>
            </a:br>
            <a:r>
              <a:rPr lang="zh-TW" altLang="en-US" dirty="0"/>
              <a:t>校慶競賽系統 操作使用簡報</a:t>
            </a:r>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56484" y="2564904"/>
            <a:ext cx="3161928" cy="3161928"/>
          </a:xfrm>
          <a:prstGeom prst="rect">
            <a:avLst/>
          </a:prstGeom>
        </p:spPr>
      </p:pic>
    </p:spTree>
    <p:extLst>
      <p:ext uri="{BB962C8B-B14F-4D97-AF65-F5344CB8AC3E}">
        <p14:creationId xmlns:p14="http://schemas.microsoft.com/office/powerpoint/2010/main" val="1565818365"/>
      </p:ext>
    </p:extLst>
  </p:cSld>
  <p:clrMapOvr>
    <a:masterClrMapping/>
  </p:clrMapOvr>
  <mc:AlternateContent xmlns:mc="http://schemas.openxmlformats.org/markup-compatibility/2006" xmlns:p14="http://schemas.microsoft.com/office/powerpoint/2010/main">
    <mc:Choice Requires="p14">
      <p:transition spd="slow" p14:dur="2000" advTm="5547"/>
    </mc:Choice>
    <mc:Fallback xmlns="">
      <p:transition spd="slow" advTm="5547"/>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申請帳號</a:t>
            </a:r>
          </a:p>
        </p:txBody>
      </p:sp>
      <p:sp>
        <p:nvSpPr>
          <p:cNvPr id="3" name="內容版面配置區 2"/>
          <p:cNvSpPr>
            <a:spLocks noGrp="1"/>
          </p:cNvSpPr>
          <p:nvPr>
            <p:ph idx="1"/>
          </p:nvPr>
        </p:nvSpPr>
        <p:spPr>
          <a:xfrm>
            <a:off x="1187624" y="1447800"/>
            <a:ext cx="7746064" cy="5221560"/>
          </a:xfrm>
        </p:spPr>
        <p:txBody>
          <a:bodyPr>
            <a:noAutofit/>
          </a:bodyPr>
          <a:lstStyle/>
          <a:p>
            <a:pPr>
              <a:lnSpc>
                <a:spcPct val="170000"/>
              </a:lnSpc>
            </a:pPr>
            <a:r>
              <a:rPr lang="zh-TW" altLang="en-US" sz="2000" b="1" dirty="0">
                <a:solidFill>
                  <a:srgbClr val="FF0000"/>
                </a:solidFill>
              </a:rPr>
              <a:t>報名前請先詳閱競賽規程後再行報名</a:t>
            </a:r>
            <a:r>
              <a:rPr lang="zh-TW" altLang="en-US" sz="2000" b="1" dirty="0" smtClean="0">
                <a:solidFill>
                  <a:srgbClr val="FF0000"/>
                </a:solidFill>
              </a:rPr>
              <a:t>。</a:t>
            </a:r>
            <a:endParaRPr lang="en-US" altLang="zh-TW" sz="2000" b="1" dirty="0" smtClean="0">
              <a:solidFill>
                <a:srgbClr val="FF0000"/>
              </a:solidFill>
            </a:endParaRPr>
          </a:p>
          <a:p>
            <a:pPr>
              <a:lnSpc>
                <a:spcPct val="170000"/>
              </a:lnSpc>
            </a:pPr>
            <a:r>
              <a:rPr lang="zh-TW" altLang="en-US" sz="2000" dirty="0"/>
              <a:t>登入後可以在點選姓名處確認資料是否</a:t>
            </a:r>
            <a:r>
              <a:rPr lang="zh-TW" altLang="en-US" sz="2000" dirty="0" smtClean="0"/>
              <a:t>正確。</a:t>
            </a:r>
            <a:br>
              <a:rPr lang="zh-TW" altLang="en-US" sz="2000" dirty="0" smtClean="0"/>
            </a:br>
            <a:endParaRPr lang="zh-TW" altLang="en-US" sz="2000"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310981" y="2636912"/>
            <a:ext cx="7499350" cy="3240925"/>
          </a:xfrm>
          <a:prstGeom prst="rect">
            <a:avLst/>
          </a:prstGeom>
          <a:noFill/>
          <a:ln w="9525">
            <a:noFill/>
            <a:miter lim="800000"/>
            <a:headEnd/>
            <a:tailEnd/>
          </a:ln>
          <a:effectLst/>
        </p:spPr>
      </p:pic>
      <p:sp>
        <p:nvSpPr>
          <p:cNvPr id="5" name="矩形 4"/>
          <p:cNvSpPr/>
          <p:nvPr/>
        </p:nvSpPr>
        <p:spPr>
          <a:xfrm>
            <a:off x="1619672" y="5680127"/>
            <a:ext cx="6840760" cy="646331"/>
          </a:xfrm>
          <a:prstGeom prst="rect">
            <a:avLst/>
          </a:prstGeom>
        </p:spPr>
        <p:txBody>
          <a:bodyPr wrap="square">
            <a:spAutoFit/>
          </a:bodyPr>
          <a:lstStyle/>
          <a:p>
            <a:pPr algn="ctr"/>
            <a:r>
              <a:rPr lang="zh-TW" altLang="en-US" b="1" dirty="0">
                <a:solidFill>
                  <a:srgbClr val="FF0000"/>
                </a:solidFill>
              </a:rPr>
              <a:t>申請帳號後申請完就可以直接報名，賽事相關訊息會寄到您的電子信箱，請比賽期間多多留意。</a:t>
            </a:r>
          </a:p>
        </p:txBody>
      </p:sp>
      <p:sp>
        <p:nvSpPr>
          <p:cNvPr id="6" name="向右箭號 5"/>
          <p:cNvSpPr/>
          <p:nvPr/>
        </p:nvSpPr>
        <p:spPr>
          <a:xfrm rot="7678662">
            <a:off x="4319972" y="3369816"/>
            <a:ext cx="1440160"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mc:AlternateContent xmlns:mc="http://schemas.openxmlformats.org/markup-compatibility/2006" xmlns:p14="http://schemas.microsoft.com/office/powerpoint/2010/main">
    <mc:Choice Requires="p14">
      <p:transition spd="slow" p14:dur="2000" advTm="2189"/>
    </mc:Choice>
    <mc:Fallback xmlns="">
      <p:transition spd="slow" advTm="2189"/>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開始</a:t>
            </a:r>
            <a:r>
              <a:rPr lang="zh-TW" altLang="en-US" dirty="0" smtClean="0"/>
              <a:t>報名</a:t>
            </a:r>
            <a:r>
              <a:rPr lang="en-US" altLang="zh-TW" dirty="0" smtClean="0"/>
              <a:t>:</a:t>
            </a:r>
            <a:r>
              <a:rPr lang="zh-TW" altLang="en-US" dirty="0" smtClean="0"/>
              <a:t>選擇</a:t>
            </a:r>
            <a:r>
              <a:rPr lang="zh-TW" altLang="en-US" dirty="0"/>
              <a:t>要報名的項目、組別</a:t>
            </a:r>
          </a:p>
        </p:txBody>
      </p:sp>
      <p:pic>
        <p:nvPicPr>
          <p:cNvPr id="5" name="內容版面配置區 4"/>
          <p:cNvPicPr>
            <a:picLocks noGrp="1" noChangeAspect="1"/>
          </p:cNvPicPr>
          <p:nvPr>
            <p:ph idx="1"/>
          </p:nvPr>
        </p:nvPicPr>
        <p:blipFill>
          <a:blip r:embed="rId2"/>
          <a:stretch>
            <a:fillRect/>
          </a:stretch>
        </p:blipFill>
        <p:spPr>
          <a:xfrm>
            <a:off x="1891000" y="1447800"/>
            <a:ext cx="6587550" cy="4800600"/>
          </a:xfrm>
          <a:prstGeom prst="rect">
            <a:avLst/>
          </a:prstGeom>
        </p:spPr>
      </p:pic>
    </p:spTree>
    <p:extLst>
      <p:ext uri="{BB962C8B-B14F-4D97-AF65-F5344CB8AC3E}">
        <p14:creationId xmlns:p14="http://schemas.microsoft.com/office/powerpoint/2010/main" val="39549837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開始報名</a:t>
            </a:r>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187624" y="1196752"/>
            <a:ext cx="7499350" cy="3221009"/>
          </a:xfrm>
          <a:prstGeom prst="rect">
            <a:avLst/>
          </a:prstGeom>
          <a:noFill/>
          <a:ln w="9525">
            <a:noFill/>
            <a:miter lim="800000"/>
            <a:headEnd/>
            <a:tailEnd/>
          </a:ln>
          <a:effectLst/>
        </p:spPr>
      </p:pic>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1005" y="3997388"/>
            <a:ext cx="7417332" cy="2684974"/>
          </a:xfrm>
          <a:prstGeom prst="rect">
            <a:avLst/>
          </a:prstGeom>
        </p:spPr>
      </p:pic>
      <p:sp>
        <p:nvSpPr>
          <p:cNvPr id="6" name="向右箭號 5"/>
          <p:cNvSpPr/>
          <p:nvPr/>
        </p:nvSpPr>
        <p:spPr>
          <a:xfrm rot="1277726">
            <a:off x="5022309" y="4286829"/>
            <a:ext cx="576064" cy="3428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文字方塊 7"/>
          <p:cNvSpPr txBox="1"/>
          <p:nvPr/>
        </p:nvSpPr>
        <p:spPr>
          <a:xfrm>
            <a:off x="5742954" y="4261717"/>
            <a:ext cx="2857520" cy="923330"/>
          </a:xfrm>
          <a:prstGeom prst="rect">
            <a:avLst/>
          </a:prstGeom>
          <a:solidFill>
            <a:schemeClr val="accent1"/>
          </a:solidFill>
        </p:spPr>
        <p:txBody>
          <a:bodyPr wrap="square" rtlCol="0">
            <a:spAutoFit/>
          </a:bodyPr>
          <a:lstStyle/>
          <a:p>
            <a:r>
              <a:rPr lang="zh-TW" altLang="en-US" dirty="0" smtClean="0"/>
              <a:t>必填：領隊、隊長</a:t>
            </a:r>
            <a:endParaRPr lang="en-US" altLang="zh-TW" dirty="0" smtClean="0"/>
          </a:p>
          <a:p>
            <a:r>
              <a:rPr lang="zh-TW" altLang="en-US" dirty="0" smtClean="0"/>
              <a:t>領隊請填系主任</a:t>
            </a:r>
            <a:endParaRPr lang="en-US" altLang="zh-TW" dirty="0" smtClean="0"/>
          </a:p>
          <a:p>
            <a:r>
              <a:rPr lang="zh-TW" altLang="en-US" dirty="0" smtClean="0"/>
              <a:t>隊長為競賽主要連絡人</a:t>
            </a:r>
            <a:endParaRPr lang="zh-TW" altLang="en-US" dirty="0"/>
          </a:p>
        </p:txBody>
      </p:sp>
      <p:sp>
        <p:nvSpPr>
          <p:cNvPr id="9" name="矩形 8"/>
          <p:cNvSpPr/>
          <p:nvPr/>
        </p:nvSpPr>
        <p:spPr>
          <a:xfrm>
            <a:off x="4165763" y="661472"/>
            <a:ext cx="3005951" cy="369332"/>
          </a:xfrm>
          <a:prstGeom prst="rect">
            <a:avLst/>
          </a:prstGeom>
        </p:spPr>
        <p:txBody>
          <a:bodyPr wrap="none">
            <a:spAutoFit/>
          </a:bodyPr>
          <a:lstStyle/>
          <a:p>
            <a:r>
              <a:rPr lang="zh-TW" altLang="en-US" dirty="0"/>
              <a:t>請先選擇報名項目分</a:t>
            </a:r>
            <a:r>
              <a:rPr lang="en-US" altLang="zh-TW" dirty="0"/>
              <a:t>:</a:t>
            </a:r>
            <a:r>
              <a:rPr lang="zh-TW" altLang="en-US" dirty="0"/>
              <a:t>團體</a:t>
            </a:r>
            <a:r>
              <a:rPr lang="zh-TW" altLang="en-US" dirty="0" smtClean="0"/>
              <a:t>賽</a:t>
            </a:r>
            <a:endParaRPr lang="zh-TW" altLang="en-US" dirty="0"/>
          </a:p>
        </p:txBody>
      </p:sp>
    </p:spTree>
    <p:extLst>
      <p:ext uri="{BB962C8B-B14F-4D97-AF65-F5344CB8AC3E}">
        <p14:creationId xmlns:p14="http://schemas.microsoft.com/office/powerpoint/2010/main" val="8620859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Autofit/>
          </a:bodyPr>
          <a:lstStyle/>
          <a:p>
            <a:r>
              <a:rPr lang="zh-TW" altLang="en-US" sz="2600" dirty="0" smtClean="0"/>
              <a:t>新增每位選手</a:t>
            </a:r>
            <a:r>
              <a:rPr lang="zh-TW" altLang="en-US" sz="2600" dirty="0"/>
              <a:t>請重覆上一步驟直至</a:t>
            </a:r>
            <a:r>
              <a:rPr lang="zh-TW" altLang="en-US" sz="2600" dirty="0" smtClean="0"/>
              <a:t>完成</a:t>
            </a:r>
            <a:r>
              <a:rPr lang="en-US" altLang="zh-TW" sz="2600" dirty="0" smtClean="0"/>
              <a:t>:</a:t>
            </a:r>
            <a:r>
              <a:rPr lang="zh-TW" altLang="en-US" sz="2600" dirty="0" smtClean="0"/>
              <a:t>姓名、性別、</a:t>
            </a:r>
            <a:r>
              <a:rPr lang="en-US" altLang="zh-TW" sz="2600" dirty="0" smtClean="0"/>
              <a:t>E-mail</a:t>
            </a:r>
            <a:r>
              <a:rPr lang="zh-TW" altLang="en-US" sz="2600" dirty="0" smtClean="0"/>
              <a:t>、連絡電話、系別、班級、學號</a:t>
            </a:r>
            <a:endParaRPr lang="zh-TW" altLang="en-US" sz="2600" dirty="0"/>
          </a:p>
        </p:txBody>
      </p:sp>
      <p:pic>
        <p:nvPicPr>
          <p:cNvPr id="4" name="內容版面配置區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04761" y="1447800"/>
            <a:ext cx="6760028" cy="4800600"/>
          </a:xfrm>
        </p:spPr>
      </p:pic>
    </p:spTree>
    <p:extLst>
      <p:ext uri="{BB962C8B-B14F-4D97-AF65-F5344CB8AC3E}">
        <p14:creationId xmlns:p14="http://schemas.microsoft.com/office/powerpoint/2010/main" val="138599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隊長請一定要勾</a:t>
            </a:r>
            <a:r>
              <a:rPr lang="zh-TW" altLang="en-US" dirty="0" smtClean="0"/>
              <a:t>選</a:t>
            </a:r>
            <a:r>
              <a:rPr lang="en-US" altLang="zh-TW" dirty="0" smtClean="0"/>
              <a:t>:</a:t>
            </a:r>
            <a:r>
              <a:rPr lang="zh-TW" altLang="en-US" dirty="0" smtClean="0"/>
              <a:t>利於訊息聯繫</a:t>
            </a:r>
            <a:endParaRPr lang="zh-TW" altLang="en-US" dirty="0"/>
          </a:p>
        </p:txBody>
      </p:sp>
      <p:sp>
        <p:nvSpPr>
          <p:cNvPr id="3" name="內容版面配置區 2"/>
          <p:cNvSpPr>
            <a:spLocks noGrp="1"/>
          </p:cNvSpPr>
          <p:nvPr>
            <p:ph idx="1"/>
          </p:nvPr>
        </p:nvSpPr>
        <p:spPr/>
        <p:txBody>
          <a:bodyPr/>
          <a:lstStyle/>
          <a:p>
            <a:endParaRPr lang="zh-TW" altLang="en-US"/>
          </a:p>
        </p:txBody>
      </p:sp>
      <p:pic>
        <p:nvPicPr>
          <p:cNvPr id="5" name="內容版面配置區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7522" y="1562100"/>
            <a:ext cx="6954252" cy="4572000"/>
          </a:xfrm>
          <a:prstGeom prst="rect">
            <a:avLst/>
          </a:prstGeom>
        </p:spPr>
      </p:pic>
    </p:spTree>
    <p:extLst>
      <p:ext uri="{BB962C8B-B14F-4D97-AF65-F5344CB8AC3E}">
        <p14:creationId xmlns:p14="http://schemas.microsoft.com/office/powerpoint/2010/main" val="37768164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報名</a:t>
            </a:r>
            <a:r>
              <a:rPr lang="zh-TW" altLang="en-US" dirty="0" smtClean="0"/>
              <a:t>狀況</a:t>
            </a:r>
            <a:r>
              <a:rPr lang="en-US" altLang="zh-TW" dirty="0" smtClean="0"/>
              <a:t>:</a:t>
            </a:r>
            <a:r>
              <a:rPr lang="zh-TW" altLang="en-US" dirty="0" smtClean="0"/>
              <a:t>競賽資訊   目前報名隊</a:t>
            </a:r>
            <a:r>
              <a:rPr lang="en-US" altLang="zh-TW" dirty="0" smtClean="0"/>
              <a:t/>
            </a:r>
            <a:br>
              <a:rPr lang="en-US" altLang="zh-TW" dirty="0" smtClean="0"/>
            </a:br>
            <a:r>
              <a:rPr lang="zh-TW" altLang="en-US" dirty="0" smtClean="0"/>
              <a:t>數</a:t>
            </a:r>
            <a:endParaRPr lang="zh-TW" altLang="en-US" dirty="0"/>
          </a:p>
        </p:txBody>
      </p:sp>
      <p:pic>
        <p:nvPicPr>
          <p:cNvPr id="5" name="內容版面配置區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35100" y="1932378"/>
            <a:ext cx="7499350" cy="3831443"/>
          </a:xfrm>
        </p:spPr>
      </p:pic>
      <p:sp>
        <p:nvSpPr>
          <p:cNvPr id="3" name="向右箭號 2"/>
          <p:cNvSpPr/>
          <p:nvPr/>
        </p:nvSpPr>
        <p:spPr>
          <a:xfrm>
            <a:off x="5580112" y="476672"/>
            <a:ext cx="360040" cy="720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121506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報名注意事項</a:t>
            </a:r>
            <a:r>
              <a:rPr lang="en-US" altLang="zh-TW" dirty="0"/>
              <a:t>:</a:t>
            </a:r>
            <a:endParaRPr lang="zh-TW" altLang="en-US" dirty="0"/>
          </a:p>
        </p:txBody>
      </p:sp>
      <p:sp>
        <p:nvSpPr>
          <p:cNvPr id="3" name="內容版面配置區 2"/>
          <p:cNvSpPr>
            <a:spLocks noGrp="1"/>
          </p:cNvSpPr>
          <p:nvPr>
            <p:ph idx="1"/>
          </p:nvPr>
        </p:nvSpPr>
        <p:spPr/>
        <p:txBody>
          <a:bodyPr>
            <a:normAutofit/>
          </a:bodyPr>
          <a:lstStyle/>
          <a:p>
            <a:r>
              <a:rPr lang="zh-TW" altLang="en-US" dirty="0"/>
              <a:t>報名時請注意競賽規程的參加對象</a:t>
            </a:r>
            <a:r>
              <a:rPr lang="en-US" altLang="zh-TW" dirty="0"/>
              <a:t>:</a:t>
            </a:r>
          </a:p>
          <a:p>
            <a:r>
              <a:rPr lang="zh-TW" altLang="en-US" dirty="0"/>
              <a:t>校慶創意繞場</a:t>
            </a:r>
            <a:r>
              <a:rPr lang="zh-TW" altLang="en-US" dirty="0" smtClean="0"/>
              <a:t>競賽、</a:t>
            </a:r>
            <a:r>
              <a:rPr lang="zh-TW" altLang="en-US" dirty="0"/>
              <a:t>排球</a:t>
            </a:r>
            <a:r>
              <a:rPr lang="zh-TW" altLang="en-US" dirty="0" smtClean="0"/>
              <a:t>、</a:t>
            </a:r>
            <a:r>
              <a:rPr lang="zh-TW" altLang="en-US" dirty="0"/>
              <a:t>桌球</a:t>
            </a:r>
            <a:r>
              <a:rPr lang="zh-TW" altLang="en-US" dirty="0" smtClean="0"/>
              <a:t>、</a:t>
            </a:r>
            <a:r>
              <a:rPr lang="zh-TW" altLang="en-US" dirty="0"/>
              <a:t>籃球</a:t>
            </a:r>
            <a:r>
              <a:rPr lang="en-US" altLang="zh-TW" dirty="0"/>
              <a:t>3</a:t>
            </a:r>
            <a:r>
              <a:rPr lang="zh-TW" altLang="en-US" dirty="0"/>
              <a:t>對</a:t>
            </a:r>
            <a:r>
              <a:rPr lang="en-US" altLang="zh-TW" dirty="0"/>
              <a:t>3</a:t>
            </a:r>
            <a:r>
              <a:rPr lang="zh-TW" altLang="en-US" dirty="0" smtClean="0"/>
              <a:t>、網球比賽</a:t>
            </a:r>
            <a:r>
              <a:rPr lang="zh-TW" altLang="en-US" dirty="0"/>
              <a:t>團體賽以系為單位</a:t>
            </a:r>
            <a:r>
              <a:rPr lang="zh-TW" altLang="en-US" dirty="0" smtClean="0"/>
              <a:t>。</a:t>
            </a:r>
            <a:endParaRPr lang="en-US" altLang="zh-TW" dirty="0" smtClean="0"/>
          </a:p>
          <a:p>
            <a:r>
              <a:rPr lang="zh-TW" altLang="en-US" dirty="0" smtClean="0"/>
              <a:t>羽球以個人賽、</a:t>
            </a:r>
            <a:r>
              <a:rPr lang="zh-TW" altLang="en-US" dirty="0"/>
              <a:t>雙打報名以系為單位</a:t>
            </a:r>
            <a:r>
              <a:rPr lang="zh-TW" altLang="en-US" dirty="0" smtClean="0"/>
              <a:t>。</a:t>
            </a:r>
            <a:endParaRPr lang="zh-TW" altLang="en-US" dirty="0"/>
          </a:p>
          <a:p>
            <a:r>
              <a:rPr lang="zh-TW" altLang="en-US" dirty="0"/>
              <a:t>拔河、大隊接力</a:t>
            </a:r>
            <a:r>
              <a:rPr lang="zh-TW" altLang="en-US" dirty="0" smtClean="0"/>
              <a:t>以體育課班級</a:t>
            </a:r>
            <a:r>
              <a:rPr lang="zh-TW" altLang="en-US" dirty="0"/>
              <a:t>為單位。</a:t>
            </a:r>
          </a:p>
          <a:p>
            <a:r>
              <a:rPr lang="zh-TW" altLang="en-US" dirty="0">
                <a:solidFill>
                  <a:schemeClr val="accent3"/>
                </a:solidFill>
              </a:rPr>
              <a:t>每帳號報名，若超過</a:t>
            </a:r>
            <a:r>
              <a:rPr lang="en-US" altLang="zh-TW" dirty="0">
                <a:solidFill>
                  <a:schemeClr val="accent3"/>
                </a:solidFill>
              </a:rPr>
              <a:t>2</a:t>
            </a:r>
            <a:r>
              <a:rPr lang="zh-TW" altLang="en-US" dirty="0">
                <a:solidFill>
                  <a:schemeClr val="accent3"/>
                </a:solidFill>
              </a:rPr>
              <a:t>個系報名將</a:t>
            </a:r>
            <a:r>
              <a:rPr lang="zh-TW" altLang="en-US" dirty="0" smtClean="0">
                <a:solidFill>
                  <a:schemeClr val="accent3"/>
                </a:solidFill>
              </a:rPr>
              <a:t>由</a:t>
            </a:r>
          </a:p>
          <a:p>
            <a:pPr marL="82296" indent="0">
              <a:buNone/>
            </a:pPr>
            <a:r>
              <a:rPr lang="zh-TW" altLang="en-US" dirty="0" smtClean="0">
                <a:solidFill>
                  <a:schemeClr val="accent3"/>
                </a:solidFill>
              </a:rPr>
              <a:t>主辦單位確認後只保留</a:t>
            </a:r>
            <a:r>
              <a:rPr lang="en-US" altLang="zh-TW" dirty="0" smtClean="0">
                <a:solidFill>
                  <a:schemeClr val="accent3"/>
                </a:solidFill>
              </a:rPr>
              <a:t>1</a:t>
            </a:r>
            <a:r>
              <a:rPr lang="zh-TW" altLang="en-US" dirty="0" smtClean="0">
                <a:solidFill>
                  <a:schemeClr val="accent3"/>
                </a:solidFill>
              </a:rPr>
              <a:t>系。</a:t>
            </a:r>
          </a:p>
        </p:txBody>
      </p:sp>
    </p:spTree>
    <p:extLst>
      <p:ext uri="{BB962C8B-B14F-4D97-AF65-F5344CB8AC3E}">
        <p14:creationId xmlns:p14="http://schemas.microsoft.com/office/powerpoint/2010/main" val="27942999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比賽位置示意圖</a:t>
            </a:r>
            <a:r>
              <a:rPr lang="en-US" altLang="zh-TW" dirty="0" smtClean="0"/>
              <a:t>1:</a:t>
            </a:r>
            <a:endParaRPr lang="zh-TW" altLang="en-US" dirty="0"/>
          </a:p>
        </p:txBody>
      </p:sp>
      <p:pic>
        <p:nvPicPr>
          <p:cNvPr id="4" name="內容版面配置區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5496" y="2269553"/>
            <a:ext cx="6454328" cy="4563686"/>
          </a:xfrm>
        </p:spPr>
      </p:pic>
      <p:sp>
        <p:nvSpPr>
          <p:cNvPr id="5" name="向下箭號 4"/>
          <p:cNvSpPr/>
          <p:nvPr/>
        </p:nvSpPr>
        <p:spPr>
          <a:xfrm rot="3974657">
            <a:off x="3561447" y="2506109"/>
            <a:ext cx="360040" cy="1231082"/>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TW" altLang="en-US"/>
          </a:p>
        </p:txBody>
      </p:sp>
      <p:sp>
        <p:nvSpPr>
          <p:cNvPr id="7" name="矩形 6"/>
          <p:cNvSpPr/>
          <p:nvPr/>
        </p:nvSpPr>
        <p:spPr>
          <a:xfrm>
            <a:off x="5602398" y="4188221"/>
            <a:ext cx="3569600" cy="646331"/>
          </a:xfrm>
          <a:prstGeom prst="rect">
            <a:avLst/>
          </a:prstGeom>
        </p:spPr>
        <p:txBody>
          <a:bodyPr wrap="square">
            <a:spAutoFit/>
          </a:bodyPr>
          <a:lstStyle/>
          <a:p>
            <a:r>
              <a:rPr lang="zh-TW" altLang="en-US" dirty="0" smtClean="0"/>
              <a:t>比賽地點</a:t>
            </a:r>
            <a:r>
              <a:rPr lang="en-US" altLang="zh-TW" dirty="0" smtClean="0"/>
              <a:t>:</a:t>
            </a:r>
            <a:r>
              <a:rPr lang="zh-TW" altLang="en-US" dirty="0" smtClean="0"/>
              <a:t>新校區圓環後方舊司令台前中央草皮表演。</a:t>
            </a:r>
            <a:endParaRPr lang="en-US" altLang="zh-TW" dirty="0"/>
          </a:p>
        </p:txBody>
      </p:sp>
      <p:pic>
        <p:nvPicPr>
          <p:cNvPr id="3" name="圖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77373" y="1196752"/>
            <a:ext cx="4788024" cy="2462720"/>
          </a:xfrm>
          <a:prstGeom prst="rect">
            <a:avLst/>
          </a:prstGeom>
        </p:spPr>
      </p:pic>
    </p:spTree>
    <p:extLst>
      <p:ext uri="{BB962C8B-B14F-4D97-AF65-F5344CB8AC3E}">
        <p14:creationId xmlns:p14="http://schemas.microsoft.com/office/powerpoint/2010/main" val="40528393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285308"/>
            <a:ext cx="7498080" cy="1143000"/>
          </a:xfrm>
        </p:spPr>
        <p:txBody>
          <a:bodyPr>
            <a:normAutofit/>
          </a:bodyPr>
          <a:lstStyle/>
          <a:p>
            <a:r>
              <a:rPr lang="zh-TW" altLang="en-US" sz="4000" dirty="0"/>
              <a:t>比賽位置</a:t>
            </a:r>
            <a:r>
              <a:rPr lang="zh-TW" altLang="en-US" sz="4000" dirty="0" smtClean="0"/>
              <a:t>示意圖</a:t>
            </a:r>
            <a:r>
              <a:rPr lang="en-US" altLang="zh-TW" sz="4000" dirty="0" smtClean="0"/>
              <a:t>2</a:t>
            </a:r>
            <a:endParaRPr lang="zh-TW" altLang="en-US" sz="4000" dirty="0"/>
          </a:p>
        </p:txBody>
      </p:sp>
      <p:pic>
        <p:nvPicPr>
          <p:cNvPr id="6" name="內容版面配置區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520" y="2276872"/>
            <a:ext cx="5455075" cy="4202769"/>
          </a:xfrm>
        </p:spPr>
      </p:pic>
      <p:pic>
        <p:nvPicPr>
          <p:cNvPr id="8" name="圖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39951" y="0"/>
            <a:ext cx="4994031" cy="2592288"/>
          </a:xfrm>
          <a:prstGeom prst="rect">
            <a:avLst/>
          </a:prstGeom>
        </p:spPr>
      </p:pic>
      <p:sp>
        <p:nvSpPr>
          <p:cNvPr id="7" name="向下箭號 6"/>
          <p:cNvSpPr/>
          <p:nvPr/>
        </p:nvSpPr>
        <p:spPr>
          <a:xfrm rot="3974657">
            <a:off x="4006427" y="1295242"/>
            <a:ext cx="360040" cy="2479857"/>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TW" altLang="en-US"/>
          </a:p>
        </p:txBody>
      </p:sp>
      <p:sp>
        <p:nvSpPr>
          <p:cNvPr id="9" name="矩形 8"/>
          <p:cNvSpPr/>
          <p:nvPr/>
        </p:nvSpPr>
        <p:spPr>
          <a:xfrm>
            <a:off x="5806741" y="3199428"/>
            <a:ext cx="3227094" cy="646331"/>
          </a:xfrm>
          <a:prstGeom prst="rect">
            <a:avLst/>
          </a:prstGeom>
        </p:spPr>
        <p:txBody>
          <a:bodyPr wrap="square">
            <a:spAutoFit/>
          </a:bodyPr>
          <a:lstStyle/>
          <a:p>
            <a:r>
              <a:rPr lang="zh-TW" altLang="en-US" dirty="0"/>
              <a:t>比賽地點</a:t>
            </a:r>
            <a:r>
              <a:rPr lang="en-US" altLang="zh-TW" dirty="0"/>
              <a:t>:</a:t>
            </a:r>
            <a:r>
              <a:rPr lang="zh-TW" altLang="en-US" dirty="0"/>
              <a:t>新校區圓環後方舊司令台前中央草皮表演。</a:t>
            </a:r>
            <a:endParaRPr lang="en-US" altLang="zh-TW" dirty="0"/>
          </a:p>
        </p:txBody>
      </p:sp>
    </p:spTree>
    <p:extLst>
      <p:ext uri="{BB962C8B-B14F-4D97-AF65-F5344CB8AC3E}">
        <p14:creationId xmlns:p14="http://schemas.microsoft.com/office/powerpoint/2010/main" val="320153305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錄取名次及獎金</a:t>
            </a:r>
          </a:p>
        </p:txBody>
      </p:sp>
      <p:sp>
        <p:nvSpPr>
          <p:cNvPr id="3" name="內容版面配置區 2"/>
          <p:cNvSpPr>
            <a:spLocks noGrp="1"/>
          </p:cNvSpPr>
          <p:nvPr>
            <p:ph idx="1"/>
          </p:nvPr>
        </p:nvSpPr>
        <p:spPr/>
        <p:txBody>
          <a:bodyPr>
            <a:normAutofit fontScale="92500" lnSpcReduction="20000"/>
          </a:bodyPr>
          <a:lstStyle/>
          <a:p>
            <a:endParaRPr lang="en-US" altLang="zh-TW" dirty="0" smtClean="0"/>
          </a:p>
          <a:p>
            <a:r>
              <a:rPr lang="zh-TW" altLang="en-US" dirty="0" smtClean="0"/>
              <a:t>各項</a:t>
            </a:r>
            <a:r>
              <a:rPr lang="zh-TW" altLang="en-US" dirty="0"/>
              <a:t>競賽於決賽名次確定，並公告於報名網站後，即可開始申請獎助學金。受理至</a:t>
            </a:r>
            <a:r>
              <a:rPr lang="en-US" altLang="zh-TW" dirty="0"/>
              <a:t>12</a:t>
            </a:r>
            <a:r>
              <a:rPr lang="zh-TW" altLang="en-US" dirty="0"/>
              <a:t>月</a:t>
            </a:r>
            <a:r>
              <a:rPr lang="en-US" altLang="zh-TW" dirty="0" smtClean="0"/>
              <a:t>16</a:t>
            </a:r>
            <a:r>
              <a:rPr lang="zh-TW" altLang="en-US" dirty="0" smtClean="0"/>
              <a:t>日</a:t>
            </a:r>
            <a:r>
              <a:rPr lang="en-US" altLang="zh-TW" dirty="0"/>
              <a:t>(</a:t>
            </a:r>
            <a:r>
              <a:rPr lang="zh-TW" altLang="en-US" dirty="0"/>
              <a:t>五</a:t>
            </a:r>
            <a:r>
              <a:rPr lang="en-US" altLang="zh-TW" dirty="0"/>
              <a:t>)</a:t>
            </a:r>
            <a:r>
              <a:rPr lang="zh-TW" altLang="en-US" dirty="0"/>
              <a:t>止</a:t>
            </a:r>
            <a:r>
              <a:rPr lang="zh-TW" altLang="en-US" dirty="0" smtClean="0"/>
              <a:t>。</a:t>
            </a:r>
            <a:endParaRPr lang="en-US" altLang="zh-TW" dirty="0" smtClean="0"/>
          </a:p>
          <a:p>
            <a:r>
              <a:rPr lang="zh-TW" altLang="en-US" dirty="0">
                <a:solidFill>
                  <a:schemeClr val="accent3"/>
                </a:solidFill>
              </a:rPr>
              <a:t>球類</a:t>
            </a:r>
            <a:r>
              <a:rPr lang="zh-TW" altLang="en-US" dirty="0" smtClean="0">
                <a:solidFill>
                  <a:schemeClr val="accent3"/>
                </a:solidFill>
              </a:rPr>
              <a:t>競賽僅提供</a:t>
            </a:r>
            <a:r>
              <a:rPr lang="zh-TW" altLang="en-US" dirty="0" smtClean="0">
                <a:solidFill>
                  <a:schemeClr val="accent3"/>
                </a:solidFill>
              </a:rPr>
              <a:t>前三名獎狀乙紙。</a:t>
            </a:r>
            <a:endParaRPr lang="zh-TW" altLang="en-US" dirty="0">
              <a:solidFill>
                <a:schemeClr val="accent3"/>
              </a:solidFill>
            </a:endParaRPr>
          </a:p>
          <a:p>
            <a:r>
              <a:rPr lang="zh-TW" altLang="en-US" dirty="0" smtClean="0"/>
              <a:t>申請表</a:t>
            </a:r>
            <a:r>
              <a:rPr lang="zh-TW" altLang="en-US" dirty="0"/>
              <a:t>可至體育室辦公室索取或至體育室網站→表單下載 取得</a:t>
            </a:r>
            <a:r>
              <a:rPr lang="zh-TW" altLang="en-US" dirty="0" smtClean="0"/>
              <a:t>。</a:t>
            </a:r>
            <a:endParaRPr lang="en-US" altLang="zh-TW" dirty="0" smtClean="0"/>
          </a:p>
          <a:p>
            <a:r>
              <a:rPr lang="zh-TW" altLang="zh-TW" dirty="0"/>
              <a:t>依據本校體育績優生獎助學金實施要點核發獎勵；體育績優生獎助學金校內、校外每人每學期得各申請</a:t>
            </a:r>
            <a:r>
              <a:rPr lang="en-US" altLang="zh-TW" dirty="0"/>
              <a:t>2</a:t>
            </a:r>
            <a:r>
              <a:rPr lang="zh-TW" altLang="zh-TW" dirty="0"/>
              <a:t>次，如獲獎</a:t>
            </a:r>
            <a:r>
              <a:rPr lang="en-US" altLang="zh-TW" dirty="0"/>
              <a:t>2</a:t>
            </a:r>
            <a:r>
              <a:rPr lang="zh-TW" altLang="zh-TW" dirty="0"/>
              <a:t>項以上，僅能擇優領取</a:t>
            </a:r>
            <a:r>
              <a:rPr lang="en-US" altLang="zh-TW" dirty="0"/>
              <a:t>2</a:t>
            </a:r>
            <a:r>
              <a:rPr lang="zh-TW" altLang="zh-TW" dirty="0"/>
              <a:t>項</a:t>
            </a:r>
            <a:r>
              <a:rPr lang="zh-TW" altLang="zh-TW" dirty="0" smtClean="0"/>
              <a:t>獎金</a:t>
            </a:r>
            <a:r>
              <a:rPr lang="zh-TW" altLang="en-US" dirty="0" smtClean="0"/>
              <a:t>。</a:t>
            </a:r>
            <a:endParaRPr lang="zh-TW" altLang="en-US" dirty="0"/>
          </a:p>
        </p:txBody>
      </p:sp>
    </p:spTree>
    <p:extLst>
      <p:ext uri="{BB962C8B-B14F-4D97-AF65-F5344CB8AC3E}">
        <p14:creationId xmlns:p14="http://schemas.microsoft.com/office/powerpoint/2010/main" val="24756019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說明會流程</a:t>
            </a:r>
          </a:p>
        </p:txBody>
      </p:sp>
      <p:sp>
        <p:nvSpPr>
          <p:cNvPr id="3" name="內容版面配置區 2"/>
          <p:cNvSpPr>
            <a:spLocks noGrp="1"/>
          </p:cNvSpPr>
          <p:nvPr>
            <p:ph idx="1"/>
          </p:nvPr>
        </p:nvSpPr>
        <p:spPr/>
        <p:txBody>
          <a:bodyPr>
            <a:normAutofit/>
          </a:bodyPr>
          <a:lstStyle/>
          <a:p>
            <a:pPr lvl="0">
              <a:lnSpc>
                <a:spcPct val="150000"/>
              </a:lnSpc>
            </a:pPr>
            <a:r>
              <a:rPr lang="zh-TW" altLang="en-US" sz="2500" dirty="0"/>
              <a:t>說明會流程</a:t>
            </a:r>
            <a:r>
              <a:rPr lang="en-US" altLang="zh-TW" sz="2500" dirty="0"/>
              <a:t>:</a:t>
            </a:r>
          </a:p>
          <a:p>
            <a:pPr lvl="0">
              <a:lnSpc>
                <a:spcPct val="150000"/>
              </a:lnSpc>
            </a:pPr>
            <a:r>
              <a:rPr lang="zh-TW" altLang="en-US" sz="2500" dirty="0"/>
              <a:t>一、宋孟遠主任、蔡輝炯組長 致詞。</a:t>
            </a:r>
          </a:p>
          <a:p>
            <a:pPr lvl="0">
              <a:lnSpc>
                <a:spcPct val="150000"/>
              </a:lnSpc>
            </a:pPr>
            <a:r>
              <a:rPr lang="zh-TW" altLang="en-US" sz="2500" dirty="0"/>
              <a:t>二、校慶創意繞場規則說明。</a:t>
            </a:r>
          </a:p>
          <a:p>
            <a:pPr lvl="0">
              <a:lnSpc>
                <a:spcPct val="150000"/>
              </a:lnSpc>
            </a:pPr>
            <a:r>
              <a:rPr lang="zh-TW" altLang="en-US" sz="2500" dirty="0"/>
              <a:t>       主講人</a:t>
            </a:r>
            <a:r>
              <a:rPr lang="en-US" altLang="zh-TW" sz="2500" dirty="0"/>
              <a:t>:</a:t>
            </a:r>
            <a:r>
              <a:rPr lang="zh-TW" altLang="en-US" sz="2500" dirty="0"/>
              <a:t>夏綠荷 教授</a:t>
            </a:r>
            <a:r>
              <a:rPr lang="zh-TW" altLang="en-US" sz="2500" dirty="0" smtClean="0"/>
              <a:t>。</a:t>
            </a:r>
            <a:endParaRPr lang="en-US" altLang="zh-TW" sz="2500" dirty="0" smtClean="0"/>
          </a:p>
          <a:p>
            <a:pPr lvl="0">
              <a:lnSpc>
                <a:spcPct val="150000"/>
              </a:lnSpc>
            </a:pPr>
            <a:r>
              <a:rPr lang="zh-TW" altLang="en-US" sz="2500" dirty="0" smtClean="0"/>
              <a:t>三</a:t>
            </a:r>
            <a:r>
              <a:rPr lang="zh-TW" altLang="en-US" sz="2500" dirty="0"/>
              <a:t>、競賽項目、報名方式說明</a:t>
            </a:r>
            <a:r>
              <a:rPr lang="zh-TW" altLang="en-US" sz="2500" dirty="0" smtClean="0"/>
              <a:t>。</a:t>
            </a:r>
            <a:endParaRPr lang="en-US" altLang="zh-TW" sz="2500" dirty="0" smtClean="0"/>
          </a:p>
          <a:p>
            <a:pPr lvl="0">
              <a:lnSpc>
                <a:spcPct val="150000"/>
              </a:lnSpc>
            </a:pPr>
            <a:r>
              <a:rPr lang="zh-TW" altLang="en-US" sz="2500" dirty="0"/>
              <a:t> </a:t>
            </a:r>
            <a:r>
              <a:rPr lang="zh-TW" altLang="en-US" sz="2500" dirty="0" smtClean="0"/>
              <a:t>      主講人</a:t>
            </a:r>
            <a:r>
              <a:rPr lang="en-US" altLang="zh-TW" sz="2500" dirty="0" smtClean="0"/>
              <a:t>:</a:t>
            </a:r>
            <a:r>
              <a:rPr lang="zh-TW" altLang="en-US" sz="2500" dirty="0" smtClean="0"/>
              <a:t>曾婉萍 小姐。</a:t>
            </a:r>
            <a:endParaRPr lang="zh-TW" altLang="en-US" sz="2500" dirty="0"/>
          </a:p>
          <a:p>
            <a:pPr lvl="0">
              <a:lnSpc>
                <a:spcPct val="150000"/>
              </a:lnSpc>
            </a:pPr>
            <a:r>
              <a:rPr lang="zh-TW" altLang="en-US" sz="2500" dirty="0" smtClean="0"/>
              <a:t>四</a:t>
            </a:r>
            <a:r>
              <a:rPr lang="zh-TW" altLang="en-US" sz="2500" dirty="0"/>
              <a:t>、散會。</a:t>
            </a:r>
            <a:endParaRPr lang="zh-TW" altLang="zh-TW" sz="2500" dirty="0"/>
          </a:p>
          <a:p>
            <a:pPr>
              <a:lnSpc>
                <a:spcPct val="150000"/>
              </a:lnSpc>
            </a:pPr>
            <a:endParaRPr lang="zh-TW" altLang="en-US" dirty="0"/>
          </a:p>
        </p:txBody>
      </p:sp>
    </p:spTree>
    <p:extLst>
      <p:ext uri="{BB962C8B-B14F-4D97-AF65-F5344CB8AC3E}">
        <p14:creationId xmlns:p14="http://schemas.microsoft.com/office/powerpoint/2010/main" val="1632520919"/>
      </p:ext>
    </p:extLst>
  </p:cSld>
  <p:clrMapOvr>
    <a:masterClrMapping/>
  </p:clrMapOvr>
  <mc:AlternateContent xmlns:mc="http://schemas.openxmlformats.org/markup-compatibility/2006" xmlns:p14="http://schemas.microsoft.com/office/powerpoint/2010/main">
    <mc:Choice Requires="p14">
      <p:transition spd="slow" p14:dur="2000" advTm="6121"/>
    </mc:Choice>
    <mc:Fallback xmlns="">
      <p:transition spd="slow" advTm="6121"/>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詢問</a:t>
            </a:r>
          </a:p>
        </p:txBody>
      </p:sp>
      <p:sp>
        <p:nvSpPr>
          <p:cNvPr id="3" name="內容版面配置區 2"/>
          <p:cNvSpPr>
            <a:spLocks noGrp="1"/>
          </p:cNvSpPr>
          <p:nvPr>
            <p:ph idx="1"/>
          </p:nvPr>
        </p:nvSpPr>
        <p:spPr/>
        <p:txBody>
          <a:bodyPr/>
          <a:lstStyle/>
          <a:p>
            <a:r>
              <a:rPr lang="zh-TW" altLang="en-US" dirty="0"/>
              <a:t>若</a:t>
            </a:r>
            <a:r>
              <a:rPr lang="zh-TW" altLang="en-US" dirty="0" smtClean="0"/>
              <a:t>對</a:t>
            </a:r>
            <a:r>
              <a:rPr lang="zh-TW" altLang="en-US" dirty="0"/>
              <a:t>校慶</a:t>
            </a:r>
            <a:r>
              <a:rPr lang="zh-TW" altLang="en-US" dirty="0" smtClean="0"/>
              <a:t>報名</a:t>
            </a:r>
            <a:r>
              <a:rPr lang="zh-TW" altLang="en-US" dirty="0"/>
              <a:t>有任何疑問，請於上班時間</a:t>
            </a:r>
            <a:r>
              <a:rPr lang="en-US" altLang="zh-TW" dirty="0"/>
              <a:t>1300-2100</a:t>
            </a:r>
            <a:r>
              <a:rPr lang="zh-TW" altLang="en-US" dirty="0"/>
              <a:t>來電：</a:t>
            </a:r>
            <a:r>
              <a:rPr lang="en-US" altLang="zh-TW" dirty="0"/>
              <a:t>04-23924505</a:t>
            </a:r>
            <a:r>
              <a:rPr lang="zh-TW" altLang="en-US" dirty="0"/>
              <a:t>轉</a:t>
            </a:r>
            <a:r>
              <a:rPr lang="en-US" altLang="zh-TW" dirty="0"/>
              <a:t>5621</a:t>
            </a:r>
            <a:r>
              <a:rPr lang="zh-TW" altLang="en-US" dirty="0"/>
              <a:t>洽詢曾小姐或可寫</a:t>
            </a:r>
            <a:r>
              <a:rPr lang="en-US" altLang="zh-TW" dirty="0"/>
              <a:t>mail</a:t>
            </a:r>
            <a:r>
              <a:rPr lang="zh-TW" altLang="en-US" dirty="0"/>
              <a:t>詢問</a:t>
            </a:r>
            <a:r>
              <a:rPr lang="zh-TW" altLang="en-US" dirty="0" smtClean="0"/>
              <a:t>：</a:t>
            </a:r>
            <a:r>
              <a:rPr lang="en-US" altLang="zh-TW" dirty="0" smtClean="0">
                <a:solidFill>
                  <a:schemeClr val="accent4"/>
                </a:solidFill>
              </a:rPr>
              <a:t>gigiping</a:t>
            </a:r>
            <a:r>
              <a:rPr lang="en-US" altLang="zh-TW" dirty="0" smtClean="0">
                <a:solidFill>
                  <a:schemeClr val="accent4"/>
                </a:solidFill>
                <a:hlinkClick r:id="rId2"/>
              </a:rPr>
              <a:t>@ncut.edu.tw</a:t>
            </a:r>
            <a:r>
              <a:rPr lang="zh-TW" altLang="en-US" dirty="0"/>
              <a:t>。</a:t>
            </a:r>
            <a:endParaRPr lang="en-US" altLang="zh-TW" dirty="0"/>
          </a:p>
          <a:p>
            <a:r>
              <a:rPr lang="zh-TW" altLang="en-US" dirty="0"/>
              <a:t>活動組官方</a:t>
            </a:r>
            <a:r>
              <a:rPr lang="en-US" altLang="zh-TW" dirty="0"/>
              <a:t>LINE ID:</a:t>
            </a:r>
            <a:r>
              <a:rPr lang="zh-TW" altLang="en-US" dirty="0"/>
              <a:t> </a:t>
            </a:r>
            <a:r>
              <a:rPr lang="en-US" altLang="zh-TW" dirty="0"/>
              <a:t>@vrd4668d</a:t>
            </a:r>
            <a:endParaRPr lang="zh-TW" altLang="en-US" dirty="0"/>
          </a:p>
        </p:txBody>
      </p:sp>
    </p:spTree>
    <p:extLst>
      <p:ext uri="{BB962C8B-B14F-4D97-AF65-F5344CB8AC3E}">
        <p14:creationId xmlns:p14="http://schemas.microsoft.com/office/powerpoint/2010/main" val="12843620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71604" y="1428736"/>
            <a:ext cx="7498080" cy="1143000"/>
          </a:xfrm>
        </p:spPr>
        <p:txBody>
          <a:bodyPr>
            <a:normAutofit fontScale="90000"/>
          </a:bodyPr>
          <a:lstStyle/>
          <a:p>
            <a:pPr algn="ctr"/>
            <a:r>
              <a:rPr lang="zh-TW" altLang="en-US" dirty="0" smtClean="0">
                <a:latin typeface="華康POP1體W5(P)" pitchFamily="82" charset="-120"/>
                <a:ea typeface="華康POP1體W5(P)" pitchFamily="82" charset="-120"/>
              </a:rPr>
              <a:t>國立勤益科技大學</a:t>
            </a:r>
            <a:r>
              <a:rPr lang="en-US" altLang="zh-TW" dirty="0" smtClean="0">
                <a:latin typeface="華康POP1體W5(P)" pitchFamily="82" charset="-120"/>
                <a:ea typeface="華康POP1體W5(P)" pitchFamily="82" charset="-120"/>
              </a:rPr>
              <a:t>QR</a:t>
            </a:r>
            <a:r>
              <a:rPr lang="zh-TW" altLang="en-US" dirty="0" smtClean="0">
                <a:latin typeface="華康POP1體W5(P)" pitchFamily="82" charset="-120"/>
                <a:ea typeface="華康POP1體W5(P)" pitchFamily="82" charset="-120"/>
              </a:rPr>
              <a:t> </a:t>
            </a:r>
            <a:r>
              <a:rPr lang="en-US" altLang="zh-TW" dirty="0" smtClean="0">
                <a:latin typeface="華康POP1體W5(P)" pitchFamily="82" charset="-120"/>
                <a:ea typeface="華康POP1體W5(P)" pitchFamily="82" charset="-120"/>
              </a:rPr>
              <a:t>CODE</a:t>
            </a:r>
            <a:br>
              <a:rPr lang="en-US" altLang="zh-TW" dirty="0" smtClean="0">
                <a:latin typeface="華康POP1體W5(P)" pitchFamily="82" charset="-120"/>
                <a:ea typeface="華康POP1體W5(P)" pitchFamily="82" charset="-120"/>
              </a:rPr>
            </a:br>
            <a:endParaRPr lang="zh-TW" altLang="en-US" dirty="0"/>
          </a:p>
        </p:txBody>
      </p:sp>
      <p:sp>
        <p:nvSpPr>
          <p:cNvPr id="3" name="內容版面配置區 2"/>
          <p:cNvSpPr>
            <a:spLocks noGrp="1"/>
          </p:cNvSpPr>
          <p:nvPr>
            <p:ph idx="1"/>
          </p:nvPr>
        </p:nvSpPr>
        <p:spPr>
          <a:xfrm>
            <a:off x="1403648" y="5385117"/>
            <a:ext cx="7498080" cy="642942"/>
          </a:xfrm>
        </p:spPr>
        <p:txBody>
          <a:bodyPr>
            <a:noAutofit/>
          </a:bodyPr>
          <a:lstStyle/>
          <a:p>
            <a:pPr algn="ctr">
              <a:buNone/>
            </a:pPr>
            <a:r>
              <a:rPr lang="en-US" altLang="zh-TW" sz="4000" b="1" dirty="0" smtClean="0">
                <a:solidFill>
                  <a:srgbClr val="FF0000"/>
                </a:solidFill>
              </a:rPr>
              <a:t>~ </a:t>
            </a:r>
            <a:r>
              <a:rPr lang="zh-TW" altLang="en-US" sz="4000" b="1" dirty="0" smtClean="0">
                <a:solidFill>
                  <a:srgbClr val="FF0000"/>
                </a:solidFill>
              </a:rPr>
              <a:t>歡迎報名 </a:t>
            </a:r>
            <a:r>
              <a:rPr lang="en-US" altLang="zh-TW" sz="4000" b="1" dirty="0" smtClean="0">
                <a:solidFill>
                  <a:srgbClr val="FF0000"/>
                </a:solidFill>
              </a:rPr>
              <a:t>~</a:t>
            </a:r>
            <a:endParaRPr lang="zh-TW" altLang="en-US" sz="4000" b="1" dirty="0">
              <a:solidFill>
                <a:srgbClr val="FF0000"/>
              </a:solidFill>
            </a:endParaRPr>
          </a:p>
        </p:txBody>
      </p:sp>
      <p:sp>
        <p:nvSpPr>
          <p:cNvPr id="7" name="矩形 6"/>
          <p:cNvSpPr/>
          <p:nvPr/>
        </p:nvSpPr>
        <p:spPr>
          <a:xfrm>
            <a:off x="2915816" y="2708920"/>
            <a:ext cx="1728192" cy="369332"/>
          </a:xfrm>
          <a:prstGeom prst="rect">
            <a:avLst/>
          </a:prstGeom>
        </p:spPr>
        <p:txBody>
          <a:bodyPr wrap="square">
            <a:spAutoFit/>
          </a:bodyPr>
          <a:lstStyle/>
          <a:p>
            <a:r>
              <a:rPr lang="zh-TW" altLang="en-US" dirty="0" smtClean="0"/>
              <a:t>校慶</a:t>
            </a:r>
            <a:r>
              <a:rPr lang="zh-TW" altLang="en-US" dirty="0"/>
              <a:t>報名網站</a:t>
            </a:r>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5816" y="3215436"/>
            <a:ext cx="1847452" cy="1847452"/>
          </a:xfrm>
          <a:prstGeom prst="rect">
            <a:avLst/>
          </a:prstGeom>
        </p:spPr>
      </p:pic>
      <p:pic>
        <p:nvPicPr>
          <p:cNvPr id="6" name="圖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24128" y="2965409"/>
            <a:ext cx="2419708" cy="2419708"/>
          </a:xfrm>
          <a:prstGeom prst="rect">
            <a:avLst/>
          </a:prstGeom>
        </p:spPr>
      </p:pic>
      <p:sp>
        <p:nvSpPr>
          <p:cNvPr id="9" name="矩形 8"/>
          <p:cNvSpPr/>
          <p:nvPr/>
        </p:nvSpPr>
        <p:spPr>
          <a:xfrm>
            <a:off x="5954733" y="2571736"/>
            <a:ext cx="1958498" cy="923330"/>
          </a:xfrm>
          <a:prstGeom prst="rect">
            <a:avLst/>
          </a:prstGeom>
        </p:spPr>
        <p:txBody>
          <a:bodyPr wrap="square">
            <a:spAutoFit/>
          </a:bodyPr>
          <a:lstStyle/>
          <a:p>
            <a:r>
              <a:rPr lang="zh-TW" altLang="en-US" dirty="0" smtClean="0"/>
              <a:t>活動組官方</a:t>
            </a:r>
            <a:r>
              <a:rPr lang="en-US" altLang="zh-TW" dirty="0" smtClean="0"/>
              <a:t>LIND</a:t>
            </a:r>
            <a:br>
              <a:rPr lang="en-US" altLang="zh-TW" dirty="0" smtClean="0"/>
            </a:br>
            <a:r>
              <a:rPr lang="en-US" altLang="zh-TW" dirty="0" smtClean="0"/>
              <a:t>ID</a:t>
            </a:r>
            <a:r>
              <a:rPr lang="en-US" altLang="zh-TW" dirty="0"/>
              <a:t>:</a:t>
            </a:r>
            <a:r>
              <a:rPr lang="zh-TW" altLang="en-US" dirty="0"/>
              <a:t> </a:t>
            </a:r>
            <a:r>
              <a:rPr lang="en-US" altLang="zh-TW" dirty="0"/>
              <a:t>@vrd4668d</a:t>
            </a:r>
            <a:endParaRPr lang="en-US" altLang="zh-TW" dirty="0">
              <a:solidFill>
                <a:schemeClr val="accent4"/>
              </a:solidFill>
            </a:endParaRPr>
          </a:p>
          <a:p>
            <a:endParaRPr lang="zh-TW" altLang="en-US" dirty="0"/>
          </a:p>
        </p:txBody>
      </p:sp>
    </p:spTree>
  </p:cSld>
  <p:clrMapOvr>
    <a:masterClrMapping/>
  </p:clrMapOvr>
  <mc:AlternateContent xmlns:mc="http://schemas.openxmlformats.org/markup-compatibility/2006" xmlns:p14="http://schemas.microsoft.com/office/powerpoint/2010/main">
    <mc:Choice Requires="p14">
      <p:transition spd="slow" p14:dur="2000" advTm="927"/>
    </mc:Choice>
    <mc:Fallback xmlns="">
      <p:transition spd="slow" advTm="927"/>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疫情防治</a:t>
            </a:r>
          </a:p>
        </p:txBody>
      </p:sp>
      <p:sp>
        <p:nvSpPr>
          <p:cNvPr id="3" name="內容版面配置區 2"/>
          <p:cNvSpPr>
            <a:spLocks noGrp="1"/>
          </p:cNvSpPr>
          <p:nvPr>
            <p:ph idx="1"/>
          </p:nvPr>
        </p:nvSpPr>
        <p:spPr>
          <a:xfrm>
            <a:off x="1435608" y="1447800"/>
            <a:ext cx="7498080" cy="5149552"/>
          </a:xfrm>
        </p:spPr>
        <p:txBody>
          <a:bodyPr>
            <a:normAutofit lnSpcReduction="10000"/>
          </a:bodyPr>
          <a:lstStyle/>
          <a:p>
            <a:pPr lvl="0">
              <a:lnSpc>
                <a:spcPct val="150000"/>
              </a:lnSpc>
              <a:buFont typeface="Wingdings" panose="05000000000000000000" pitchFamily="2" charset="2"/>
              <a:buChar char="l"/>
            </a:pPr>
            <a:r>
              <a:rPr lang="zh-TW" altLang="en-US" dirty="0" smtClean="0"/>
              <a:t>目前</a:t>
            </a:r>
            <a:r>
              <a:rPr lang="zh-TW" altLang="en-US" dirty="0"/>
              <a:t>國內疫情仍屬二級</a:t>
            </a:r>
            <a:r>
              <a:rPr lang="zh-TW" altLang="en-US" dirty="0" smtClean="0"/>
              <a:t>警戒，</a:t>
            </a:r>
            <a:r>
              <a:rPr lang="zh-TW" altLang="en-US" dirty="0"/>
              <a:t>若</a:t>
            </a:r>
            <a:r>
              <a:rPr lang="en-US" altLang="zh-TW" dirty="0"/>
              <a:t>11</a:t>
            </a:r>
            <a:r>
              <a:rPr lang="zh-TW" altLang="en-US" dirty="0" smtClean="0"/>
              <a:t>月中仍是</a:t>
            </a:r>
            <a:r>
              <a:rPr lang="zh-TW" altLang="en-US" dirty="0"/>
              <a:t>維持二級警戒，創意繞場競賽活動將維持辦理</a:t>
            </a:r>
            <a:r>
              <a:rPr lang="zh-TW" altLang="en-US" dirty="0" smtClean="0"/>
              <a:t>，表演</a:t>
            </a:r>
            <a:r>
              <a:rPr lang="zh-TW" altLang="en-US" dirty="0"/>
              <a:t>人數每</a:t>
            </a:r>
            <a:r>
              <a:rPr lang="zh-TW" altLang="en-US" dirty="0" smtClean="0"/>
              <a:t>系為</a:t>
            </a:r>
            <a:r>
              <a:rPr lang="en-US" altLang="zh-TW" dirty="0"/>
              <a:t>24-28</a:t>
            </a:r>
            <a:r>
              <a:rPr lang="zh-TW" altLang="en-US" dirty="0"/>
              <a:t>人。</a:t>
            </a:r>
          </a:p>
          <a:p>
            <a:pPr lvl="0">
              <a:lnSpc>
                <a:spcPct val="150000"/>
              </a:lnSpc>
              <a:buFont typeface="Wingdings" panose="05000000000000000000" pitchFamily="2" charset="2"/>
              <a:buChar char="l"/>
            </a:pPr>
            <a:r>
              <a:rPr lang="zh-TW" altLang="en-US" dirty="0" smtClean="0"/>
              <a:t>若</a:t>
            </a:r>
            <a:r>
              <a:rPr lang="zh-TW" altLang="en-US" dirty="0"/>
              <a:t>至今年</a:t>
            </a:r>
            <a:r>
              <a:rPr lang="en-US" altLang="zh-TW" dirty="0"/>
              <a:t>11</a:t>
            </a:r>
            <a:r>
              <a:rPr lang="zh-TW" altLang="en-US" dirty="0" smtClean="0"/>
              <a:t>月中提升</a:t>
            </a:r>
            <a:r>
              <a:rPr lang="zh-TW" altLang="en-US" dirty="0"/>
              <a:t>為三級警戒則取消繞場</a:t>
            </a:r>
            <a:r>
              <a:rPr lang="zh-TW" altLang="en-US" dirty="0" smtClean="0"/>
              <a:t>表演。</a:t>
            </a:r>
            <a:endParaRPr lang="en-US" altLang="zh-TW" dirty="0" smtClean="0"/>
          </a:p>
          <a:p>
            <a:pPr marL="82296" lvl="0" indent="0">
              <a:lnSpc>
                <a:spcPct val="150000"/>
              </a:lnSpc>
              <a:buNone/>
            </a:pPr>
            <a:r>
              <a:rPr lang="zh-TW" altLang="en-US" dirty="0" smtClean="0"/>
              <a:t>備註</a:t>
            </a:r>
            <a:r>
              <a:rPr lang="en-US" altLang="zh-TW" dirty="0" smtClean="0"/>
              <a:t>:</a:t>
            </a:r>
            <a:r>
              <a:rPr lang="zh-TW" altLang="en-US" dirty="0" smtClean="0"/>
              <a:t>隨時依據學校各項</a:t>
            </a:r>
            <a:r>
              <a:rPr lang="zh-TW" altLang="en-US" dirty="0"/>
              <a:t>防疫</a:t>
            </a:r>
            <a:r>
              <a:rPr lang="zh-TW" altLang="en-US" dirty="0" smtClean="0"/>
              <a:t>措施</a:t>
            </a:r>
            <a:r>
              <a:rPr lang="zh-TW" altLang="en-US" dirty="0"/>
              <a:t>，本室將視疫情發展及相關規定，滾動式修正。</a:t>
            </a:r>
          </a:p>
        </p:txBody>
      </p:sp>
    </p:spTree>
    <p:extLst>
      <p:ext uri="{BB962C8B-B14F-4D97-AF65-F5344CB8AC3E}">
        <p14:creationId xmlns:p14="http://schemas.microsoft.com/office/powerpoint/2010/main" val="2916024626"/>
      </p:ext>
    </p:extLst>
  </p:cSld>
  <p:clrMapOvr>
    <a:masterClrMapping/>
  </p:clrMapOvr>
  <mc:AlternateContent xmlns:mc="http://schemas.openxmlformats.org/markup-compatibility/2006" xmlns:p14="http://schemas.microsoft.com/office/powerpoint/2010/main">
    <mc:Choice Requires="p14">
      <p:transition spd="slow" p14:dur="2000" advTm="6213"/>
    </mc:Choice>
    <mc:Fallback xmlns="">
      <p:transition spd="slow" advTm="6213"/>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疫情防治</a:t>
            </a:r>
          </a:p>
        </p:txBody>
      </p:sp>
      <p:sp>
        <p:nvSpPr>
          <p:cNvPr id="3" name="內容版面配置區 2"/>
          <p:cNvSpPr>
            <a:spLocks noGrp="1"/>
          </p:cNvSpPr>
          <p:nvPr>
            <p:ph idx="1"/>
          </p:nvPr>
        </p:nvSpPr>
        <p:spPr>
          <a:xfrm>
            <a:off x="1435608" y="1447800"/>
            <a:ext cx="7498080" cy="5149552"/>
          </a:xfrm>
        </p:spPr>
        <p:txBody>
          <a:bodyPr>
            <a:normAutofit/>
          </a:bodyPr>
          <a:lstStyle/>
          <a:p>
            <a:pPr lvl="0"/>
            <a:r>
              <a:rPr lang="zh-TW" altLang="zh-TW" dirty="0"/>
              <a:t>參與本賽事之人員，應落實自主健康管理，若疑似有感染之情形出現者，請儘速就醫確診並治療，切勿參與本活動。</a:t>
            </a:r>
          </a:p>
          <a:p>
            <a:pPr lvl="0"/>
            <a:r>
              <a:rPr lang="zh-TW" altLang="zh-TW" dirty="0"/>
              <a:t>賽會期間，若有出現呼吸道症狀者，請自行評估仍否繼續參與此賽事。倘若個人體溫</a:t>
            </a:r>
            <a:r>
              <a:rPr lang="en-US" altLang="zh-TW" dirty="0"/>
              <a:t>38</a:t>
            </a:r>
            <a:r>
              <a:rPr lang="zh-TW" altLang="zh-TW" dirty="0"/>
              <a:t>度以上則請勿參加本日比賽及進入比賽場並建議請至衛保組提供必要協助，將依相關流程處置。</a:t>
            </a:r>
          </a:p>
        </p:txBody>
      </p:sp>
    </p:spTree>
    <p:extLst>
      <p:ext uri="{BB962C8B-B14F-4D97-AF65-F5344CB8AC3E}">
        <p14:creationId xmlns:p14="http://schemas.microsoft.com/office/powerpoint/2010/main" val="4246015139"/>
      </p:ext>
    </p:extLst>
  </p:cSld>
  <p:clrMapOvr>
    <a:masterClrMapping/>
  </p:clrMapOvr>
  <mc:AlternateContent xmlns:mc="http://schemas.openxmlformats.org/markup-compatibility/2006" xmlns:p14="http://schemas.microsoft.com/office/powerpoint/2010/main">
    <mc:Choice Requires="p14">
      <p:transition spd="slow" p14:dur="2000" advTm="970"/>
    </mc:Choice>
    <mc:Fallback xmlns="">
      <p:transition spd="slow" advTm="970"/>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認識報名網站</a:t>
            </a:r>
          </a:p>
        </p:txBody>
      </p:sp>
      <p:sp>
        <p:nvSpPr>
          <p:cNvPr id="3" name="內容版面配置區 2"/>
          <p:cNvSpPr>
            <a:spLocks noGrp="1"/>
          </p:cNvSpPr>
          <p:nvPr>
            <p:ph idx="1"/>
          </p:nvPr>
        </p:nvSpPr>
        <p:spPr/>
        <p:txBody>
          <a:bodyPr>
            <a:normAutofit/>
          </a:bodyPr>
          <a:lstStyle/>
          <a:p>
            <a:pPr lvl="0"/>
            <a:r>
              <a:rPr lang="zh-TW" altLang="en-US" dirty="0"/>
              <a:t>需使用</a:t>
            </a:r>
            <a:r>
              <a:rPr lang="en-US" altLang="zh-TW" dirty="0"/>
              <a:t>google</a:t>
            </a:r>
            <a:r>
              <a:rPr lang="zh-TW" altLang="en-US" dirty="0" smtClean="0"/>
              <a:t>瀏覽器</a:t>
            </a:r>
            <a:endParaRPr lang="en-US" altLang="zh-TW" dirty="0" smtClean="0"/>
          </a:p>
          <a:p>
            <a:pPr lvl="0"/>
            <a:r>
              <a:rPr lang="zh-TW" altLang="en-US" dirty="0"/>
              <a:t>校慶報名網址：</a:t>
            </a:r>
            <a:r>
              <a:rPr lang="en-US" altLang="zh-TW" dirty="0"/>
              <a:t>http:// </a:t>
            </a:r>
            <a:r>
              <a:rPr lang="en-US" altLang="zh-TW" dirty="0" smtClean="0"/>
              <a:t>spt.ncut.edu.tw/Sport/8</a:t>
            </a:r>
          </a:p>
          <a:p>
            <a:pPr lvl="0"/>
            <a:endParaRPr lang="en-US" altLang="zh-TW" dirty="0"/>
          </a:p>
          <a:p>
            <a:pPr lvl="0"/>
            <a:r>
              <a:rPr lang="zh-TW" altLang="en-US" dirty="0"/>
              <a:t>體育室網站右上角點入即可</a:t>
            </a:r>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7704" y="4218602"/>
            <a:ext cx="4211960" cy="2653535"/>
          </a:xfrm>
          <a:prstGeom prst="rect">
            <a:avLst/>
          </a:prstGeom>
        </p:spPr>
      </p:pic>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0192" y="980728"/>
            <a:ext cx="2409056" cy="2409056"/>
          </a:xfrm>
          <a:prstGeom prst="rect">
            <a:avLst/>
          </a:prstGeom>
        </p:spPr>
      </p:pic>
      <p:pic>
        <p:nvPicPr>
          <p:cNvPr id="6" name="Picture 2"/>
          <p:cNvPicPr>
            <a:picLocks noChangeAspect="1" noChangeArrowheads="1"/>
          </p:cNvPicPr>
          <p:nvPr/>
        </p:nvPicPr>
        <p:blipFill>
          <a:blip r:embed="rId4" cstate="print"/>
          <a:srcRect l="621" t="44731" r="90516" b="51579"/>
          <a:stretch>
            <a:fillRect/>
          </a:stretch>
        </p:blipFill>
        <p:spPr bwMode="auto">
          <a:xfrm>
            <a:off x="5004048" y="449414"/>
            <a:ext cx="1814914" cy="425146"/>
          </a:xfrm>
          <a:prstGeom prst="rect">
            <a:avLst/>
          </a:prstGeom>
          <a:noFill/>
          <a:ln w="9525">
            <a:noFill/>
            <a:miter lim="800000"/>
            <a:headEnd/>
            <a:tailEnd/>
          </a:ln>
          <a:effectLst/>
        </p:spPr>
      </p:pic>
    </p:spTree>
    <p:extLst>
      <p:ext uri="{BB962C8B-B14F-4D97-AF65-F5344CB8AC3E}">
        <p14:creationId xmlns:p14="http://schemas.microsoft.com/office/powerpoint/2010/main" val="3049237025"/>
      </p:ext>
    </p:extLst>
  </p:cSld>
  <p:clrMapOvr>
    <a:masterClrMapping/>
  </p:clrMapOvr>
  <mc:AlternateContent xmlns:mc="http://schemas.openxmlformats.org/markup-compatibility/2006" xmlns:p14="http://schemas.microsoft.com/office/powerpoint/2010/main">
    <mc:Choice Requires="p14">
      <p:transition spd="slow" p14:dur="2000" advTm="2371"/>
    </mc:Choice>
    <mc:Fallback xmlns="">
      <p:transition spd="slow" advTm="2371"/>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相關時間注意</a:t>
            </a:r>
          </a:p>
        </p:txBody>
      </p:sp>
      <p:sp>
        <p:nvSpPr>
          <p:cNvPr id="3" name="內容版面配置區 2"/>
          <p:cNvSpPr>
            <a:spLocks noGrp="1"/>
          </p:cNvSpPr>
          <p:nvPr>
            <p:ph idx="1"/>
          </p:nvPr>
        </p:nvSpPr>
        <p:spPr/>
        <p:txBody>
          <a:bodyPr>
            <a:normAutofit fontScale="85000" lnSpcReduction="10000"/>
          </a:bodyPr>
          <a:lstStyle/>
          <a:p>
            <a:pPr>
              <a:lnSpc>
                <a:spcPct val="150000"/>
              </a:lnSpc>
            </a:pPr>
            <a:r>
              <a:rPr lang="zh-TW" altLang="en-US" dirty="0"/>
              <a:t>開放報名日期：</a:t>
            </a:r>
            <a:r>
              <a:rPr lang="en-US" altLang="zh-TW" dirty="0" smtClean="0"/>
              <a:t>111</a:t>
            </a:r>
            <a:r>
              <a:rPr lang="zh-TW" altLang="en-US" dirty="0" smtClean="0"/>
              <a:t>年</a:t>
            </a:r>
            <a:r>
              <a:rPr lang="en-US" altLang="zh-TW" dirty="0" smtClean="0"/>
              <a:t>10</a:t>
            </a:r>
            <a:r>
              <a:rPr lang="zh-TW" altLang="en-US" dirty="0" smtClean="0"/>
              <a:t>月</a:t>
            </a:r>
            <a:r>
              <a:rPr lang="en-US" altLang="zh-TW" dirty="0" smtClean="0"/>
              <a:t>3</a:t>
            </a:r>
            <a:r>
              <a:rPr lang="zh-TW" altLang="en-US" dirty="0" smtClean="0"/>
              <a:t>日</a:t>
            </a:r>
            <a:r>
              <a:rPr lang="en-US" altLang="zh-TW" dirty="0" smtClean="0"/>
              <a:t>(</a:t>
            </a:r>
            <a:r>
              <a:rPr lang="zh-TW" altLang="en-US" dirty="0" smtClean="0"/>
              <a:t>一</a:t>
            </a:r>
            <a:r>
              <a:rPr lang="en-US" altLang="zh-TW" dirty="0" smtClean="0"/>
              <a:t>)</a:t>
            </a:r>
            <a:r>
              <a:rPr lang="zh-TW" altLang="en-US" dirty="0"/>
              <a:t>至</a:t>
            </a:r>
            <a:r>
              <a:rPr lang="en-US" altLang="zh-TW" dirty="0" smtClean="0"/>
              <a:t>10</a:t>
            </a:r>
            <a:r>
              <a:rPr lang="zh-TW" altLang="en-US" dirty="0" smtClean="0"/>
              <a:t>月</a:t>
            </a:r>
            <a:r>
              <a:rPr lang="en-US" altLang="zh-TW" dirty="0" smtClean="0"/>
              <a:t>26</a:t>
            </a:r>
            <a:r>
              <a:rPr lang="zh-TW" altLang="en-US" dirty="0" smtClean="0"/>
              <a:t>日 </a:t>
            </a:r>
            <a:r>
              <a:rPr lang="en-US" altLang="zh-TW" dirty="0" smtClean="0"/>
              <a:t>(</a:t>
            </a:r>
            <a:r>
              <a:rPr lang="zh-TW" altLang="en-US" dirty="0"/>
              <a:t>三</a:t>
            </a:r>
            <a:r>
              <a:rPr lang="en-US" altLang="zh-TW" dirty="0" smtClean="0"/>
              <a:t>)</a:t>
            </a:r>
            <a:r>
              <a:rPr lang="en-US" altLang="zh-TW" dirty="0"/>
              <a:t>17</a:t>
            </a:r>
            <a:r>
              <a:rPr lang="zh-TW" altLang="en-US" dirty="0"/>
              <a:t>：</a:t>
            </a:r>
            <a:r>
              <a:rPr lang="en-US" altLang="zh-TW" dirty="0"/>
              <a:t>00</a:t>
            </a:r>
            <a:r>
              <a:rPr lang="zh-TW" altLang="en-US" dirty="0"/>
              <a:t>止，逾時不受理</a:t>
            </a:r>
            <a:r>
              <a:rPr lang="zh-TW" altLang="en-US" dirty="0" smtClean="0"/>
              <a:t>。</a:t>
            </a:r>
            <a:endParaRPr lang="en-US" altLang="zh-TW" dirty="0" smtClean="0"/>
          </a:p>
          <a:p>
            <a:pPr>
              <a:lnSpc>
                <a:spcPct val="150000"/>
              </a:lnSpc>
            </a:pPr>
            <a:r>
              <a:rPr lang="zh-TW" altLang="zh-TW" dirty="0" smtClean="0"/>
              <a:t>抽籤</a:t>
            </a:r>
            <a:r>
              <a:rPr lang="zh-TW" altLang="zh-TW" dirty="0"/>
              <a:t>會議：</a:t>
            </a:r>
            <a:r>
              <a:rPr lang="en-US" altLang="zh-TW" dirty="0"/>
              <a:t>111</a:t>
            </a:r>
            <a:r>
              <a:rPr lang="zh-TW" altLang="zh-TW" dirty="0"/>
              <a:t>年月</a:t>
            </a:r>
            <a:r>
              <a:rPr lang="en-US" altLang="zh-TW" dirty="0"/>
              <a:t>11</a:t>
            </a:r>
            <a:r>
              <a:rPr lang="zh-TW" altLang="zh-TW" dirty="0"/>
              <a:t>月</a:t>
            </a:r>
            <a:r>
              <a:rPr lang="en-US" altLang="zh-TW" dirty="0"/>
              <a:t>2</a:t>
            </a:r>
            <a:r>
              <a:rPr lang="zh-TW" altLang="zh-TW" dirty="0"/>
              <a:t>日</a:t>
            </a:r>
            <a:r>
              <a:rPr lang="en-US" altLang="zh-TW" dirty="0"/>
              <a:t>(</a:t>
            </a:r>
            <a:r>
              <a:rPr lang="zh-TW" altLang="zh-TW" dirty="0"/>
              <a:t>三</a:t>
            </a:r>
            <a:r>
              <a:rPr lang="en-US" altLang="zh-TW" dirty="0"/>
              <a:t>)16</a:t>
            </a:r>
            <a:r>
              <a:rPr lang="zh-TW" altLang="zh-TW" dirty="0"/>
              <a:t>時</a:t>
            </a:r>
            <a:r>
              <a:rPr lang="en-US" altLang="zh-TW" dirty="0"/>
              <a:t>10</a:t>
            </a:r>
            <a:r>
              <a:rPr lang="zh-TW" altLang="zh-TW" dirty="0"/>
              <a:t>分</a:t>
            </a:r>
            <a:r>
              <a:rPr lang="zh-TW" altLang="zh-TW" dirty="0" smtClean="0"/>
              <a:t>，大隊接力</a:t>
            </a:r>
            <a:r>
              <a:rPr lang="zh-TW" altLang="en-US" dirty="0" smtClean="0"/>
              <a:t>、球類競賽</a:t>
            </a:r>
            <a:r>
              <a:rPr lang="zh-TW" altLang="zh-TW" dirty="0" smtClean="0"/>
              <a:t>於</a:t>
            </a:r>
            <a:r>
              <a:rPr lang="zh-TW" altLang="zh-TW" dirty="0"/>
              <a:t>鹿鳴台體育室</a:t>
            </a:r>
            <a:r>
              <a:rPr lang="en-US" altLang="zh-TW" dirty="0"/>
              <a:t>B1</a:t>
            </a:r>
            <a:r>
              <a:rPr lang="zh-TW" altLang="zh-TW" dirty="0"/>
              <a:t>會議室公開電腦抽籤，未到者由體育室代抽，不得異議。</a:t>
            </a:r>
          </a:p>
          <a:p>
            <a:pPr>
              <a:lnSpc>
                <a:spcPct val="150000"/>
              </a:lnSpc>
            </a:pPr>
            <a:r>
              <a:rPr lang="zh-TW" altLang="en-US" dirty="0" smtClean="0"/>
              <a:t>比賽</a:t>
            </a:r>
            <a:r>
              <a:rPr lang="zh-TW" altLang="en-US" dirty="0"/>
              <a:t>日期：詳細時間將公告於賽事報名網站上。</a:t>
            </a:r>
          </a:p>
          <a:p>
            <a:pPr lvl="0"/>
            <a:r>
              <a:rPr lang="zh-TW" altLang="zh-TW" dirty="0"/>
              <a:t>獎助金申請截止日</a:t>
            </a:r>
            <a:r>
              <a:rPr lang="en-US" altLang="zh-TW" dirty="0"/>
              <a:t>:111</a:t>
            </a:r>
            <a:r>
              <a:rPr lang="zh-TW" altLang="zh-TW" dirty="0"/>
              <a:t>年</a:t>
            </a:r>
            <a:r>
              <a:rPr lang="en-US" altLang="zh-TW" dirty="0"/>
              <a:t>12</a:t>
            </a:r>
            <a:r>
              <a:rPr lang="zh-TW" altLang="zh-TW" dirty="0"/>
              <a:t>月</a:t>
            </a:r>
            <a:r>
              <a:rPr lang="en-US" altLang="zh-TW" dirty="0"/>
              <a:t>16(</a:t>
            </a:r>
            <a:r>
              <a:rPr lang="zh-TW" altLang="zh-TW" dirty="0"/>
              <a:t>五</a:t>
            </a:r>
            <a:r>
              <a:rPr lang="en-US" altLang="zh-TW" dirty="0"/>
              <a:t>)</a:t>
            </a:r>
            <a:r>
              <a:rPr lang="zh-TW" altLang="zh-TW" dirty="0"/>
              <a:t>。</a:t>
            </a:r>
          </a:p>
        </p:txBody>
      </p:sp>
    </p:spTree>
    <p:extLst>
      <p:ext uri="{BB962C8B-B14F-4D97-AF65-F5344CB8AC3E}">
        <p14:creationId xmlns:p14="http://schemas.microsoft.com/office/powerpoint/2010/main" val="3176844429"/>
      </p:ext>
    </p:extLst>
  </p:cSld>
  <p:clrMapOvr>
    <a:masterClrMapping/>
  </p:clrMapOvr>
  <mc:AlternateContent xmlns:mc="http://schemas.openxmlformats.org/markup-compatibility/2006" xmlns:p14="http://schemas.microsoft.com/office/powerpoint/2010/main">
    <mc:Choice Requires="p14">
      <p:transition spd="slow" p14:dur="2000" advTm="1899"/>
    </mc:Choice>
    <mc:Fallback xmlns="">
      <p:transition spd="slow" advTm="1899"/>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申請</a:t>
            </a:r>
            <a:r>
              <a:rPr lang="zh-TW" altLang="en-US" dirty="0" smtClean="0"/>
              <a:t>帳號</a:t>
            </a:r>
            <a:endParaRPr lang="zh-TW" altLang="en-US" dirty="0"/>
          </a:p>
        </p:txBody>
      </p:sp>
      <p:sp>
        <p:nvSpPr>
          <p:cNvPr id="4" name="內容版面配置區 3"/>
          <p:cNvSpPr>
            <a:spLocks noGrp="1"/>
          </p:cNvSpPr>
          <p:nvPr>
            <p:ph idx="1"/>
          </p:nvPr>
        </p:nvSpPr>
        <p:spPr>
          <a:xfrm>
            <a:off x="1435608" y="1447800"/>
            <a:ext cx="7498080" cy="3200876"/>
          </a:xfrm>
          <a:prstGeom prst="rect">
            <a:avLst/>
          </a:prstGeom>
        </p:spPr>
        <p:txBody>
          <a:bodyPr wrap="square">
            <a:spAutoFit/>
          </a:bodyPr>
          <a:lstStyle/>
          <a:p>
            <a:r>
              <a:rPr lang="zh-TW" altLang="en-US" dirty="0"/>
              <a:t>1.以系為單位參賽單位名稱請使用正式系名EX:應用英語系</a:t>
            </a:r>
          </a:p>
          <a:p>
            <a:r>
              <a:rPr lang="zh-TW" altLang="en-US" dirty="0"/>
              <a:t>2.以班級為單位參賽單位名稱請填寫EX:四工四甲</a:t>
            </a:r>
          </a:p>
          <a:p>
            <a:r>
              <a:rPr lang="zh-TW" altLang="en-US" dirty="0"/>
              <a:t>大一體育課班級請用開課代碼:W201(週一0102-高爾夫球</a:t>
            </a:r>
            <a:r>
              <a:rPr lang="zh-TW" altLang="en-US" dirty="0" smtClean="0"/>
              <a:t>)</a:t>
            </a:r>
            <a:endParaRPr lang="zh-TW" altLang="en-US" dirty="0"/>
          </a:p>
        </p:txBody>
      </p:sp>
    </p:spTree>
    <p:extLst>
      <p:ext uri="{BB962C8B-B14F-4D97-AF65-F5344CB8AC3E}">
        <p14:creationId xmlns:p14="http://schemas.microsoft.com/office/powerpoint/2010/main" val="18413831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團體賽請隊長或派代表自行申請帳號</a:t>
            </a:r>
            <a:r>
              <a:rPr lang="zh-TW" altLang="en-US" dirty="0" smtClean="0"/>
              <a:t>報名</a:t>
            </a:r>
            <a:endParaRPr lang="zh-TW" altLang="en-US" dirty="0"/>
          </a:p>
        </p:txBody>
      </p:sp>
      <p:sp>
        <p:nvSpPr>
          <p:cNvPr id="3" name="內容版面配置區 2"/>
          <p:cNvSpPr>
            <a:spLocks noGrp="1"/>
          </p:cNvSpPr>
          <p:nvPr>
            <p:ph idx="1"/>
          </p:nvPr>
        </p:nvSpPr>
        <p:spPr/>
        <p:txBody>
          <a:bodyPr>
            <a:normAutofit/>
          </a:bodyPr>
          <a:lstStyle/>
          <a:p>
            <a:r>
              <a:rPr lang="zh-TW" altLang="en-US" dirty="0"/>
              <a:t>學生組競賽種類、分組</a:t>
            </a:r>
            <a:r>
              <a:rPr lang="en-US" altLang="zh-TW" dirty="0"/>
              <a:t>: </a:t>
            </a:r>
          </a:p>
          <a:p>
            <a:r>
              <a:rPr lang="en-US" altLang="zh-TW" dirty="0"/>
              <a:t>(</a:t>
            </a:r>
            <a:r>
              <a:rPr lang="zh-TW" altLang="en-US" dirty="0"/>
              <a:t>一</a:t>
            </a:r>
            <a:r>
              <a:rPr lang="en-US" altLang="zh-TW" dirty="0"/>
              <a:t>)	</a:t>
            </a:r>
            <a:r>
              <a:rPr lang="zh-TW" altLang="en-US" dirty="0"/>
              <a:t>競賽種類</a:t>
            </a:r>
            <a:r>
              <a:rPr lang="en-US" altLang="zh-TW" dirty="0"/>
              <a:t>: </a:t>
            </a:r>
            <a:r>
              <a:rPr lang="zh-TW" altLang="en-US" dirty="0"/>
              <a:t>校慶創意繞場</a:t>
            </a:r>
            <a:r>
              <a:rPr lang="zh-TW" altLang="en-US" dirty="0" smtClean="0"/>
              <a:t>競賽、</a:t>
            </a:r>
            <a:r>
              <a:rPr lang="zh-TW" altLang="en-US" dirty="0"/>
              <a:t>排球、桌球、羽球、</a:t>
            </a:r>
            <a:r>
              <a:rPr lang="zh-TW" altLang="en-US" dirty="0" smtClean="0"/>
              <a:t>網球、籃球</a:t>
            </a:r>
            <a:r>
              <a:rPr lang="en-US" altLang="zh-TW" dirty="0" smtClean="0"/>
              <a:t>3</a:t>
            </a:r>
            <a:r>
              <a:rPr lang="zh-TW" altLang="en-US" dirty="0" smtClean="0"/>
              <a:t>對</a:t>
            </a:r>
            <a:r>
              <a:rPr lang="en-US" altLang="zh-TW" dirty="0" smtClean="0"/>
              <a:t>3</a:t>
            </a:r>
            <a:r>
              <a:rPr lang="zh-TW" altLang="en-US" dirty="0" smtClean="0"/>
              <a:t>；</a:t>
            </a:r>
            <a:r>
              <a:rPr lang="zh-TW" altLang="en-US" dirty="0"/>
              <a:t>大隊接力</a:t>
            </a:r>
            <a:r>
              <a:rPr lang="en-US" altLang="zh-TW" dirty="0"/>
              <a:t>(16</a:t>
            </a:r>
            <a:r>
              <a:rPr lang="zh-TW" altLang="en-US" dirty="0"/>
              <a:t>人</a:t>
            </a:r>
            <a:r>
              <a:rPr lang="en-US" altLang="zh-TW" dirty="0"/>
              <a:t>)</a:t>
            </a:r>
            <a:r>
              <a:rPr lang="zh-TW" altLang="en-US" dirty="0"/>
              <a:t>、拔河 體育班級為</a:t>
            </a:r>
            <a:r>
              <a:rPr lang="zh-TW" altLang="en-US" dirty="0" smtClean="0"/>
              <a:t>單位。</a:t>
            </a:r>
            <a:endParaRPr lang="en-US" altLang="zh-TW" dirty="0" smtClean="0"/>
          </a:p>
          <a:p>
            <a:r>
              <a:rPr lang="en-US" altLang="zh-TW" dirty="0" smtClean="0"/>
              <a:t>(</a:t>
            </a:r>
            <a:r>
              <a:rPr lang="zh-TW" altLang="en-US" dirty="0" smtClean="0"/>
              <a:t>二</a:t>
            </a:r>
            <a:r>
              <a:rPr lang="en-US" altLang="zh-TW" dirty="0" smtClean="0"/>
              <a:t>)</a:t>
            </a:r>
            <a:r>
              <a:rPr lang="zh-TW" altLang="en-US" dirty="0" smtClean="0"/>
              <a:t>參加對象</a:t>
            </a:r>
            <a:r>
              <a:rPr lang="en-US" altLang="zh-TW" dirty="0" smtClean="0"/>
              <a:t>:</a:t>
            </a:r>
            <a:r>
              <a:rPr lang="zh-TW" altLang="en-US" dirty="0" smtClean="0">
                <a:solidFill>
                  <a:schemeClr val="accent3"/>
                </a:solidFill>
              </a:rPr>
              <a:t>球類項目</a:t>
            </a:r>
            <a:r>
              <a:rPr lang="zh-TW" altLang="zh-TW" dirty="0" smtClean="0">
                <a:solidFill>
                  <a:schemeClr val="accent3"/>
                </a:solidFill>
              </a:rPr>
              <a:t>為</a:t>
            </a:r>
            <a:r>
              <a:rPr lang="zh-TW" altLang="zh-TW" dirty="0">
                <a:solidFill>
                  <a:schemeClr val="accent3"/>
                </a:solidFill>
              </a:rPr>
              <a:t>相同系所「</a:t>
            </a:r>
            <a:r>
              <a:rPr lang="en-US" altLang="zh-TW" dirty="0">
                <a:solidFill>
                  <a:schemeClr val="accent3"/>
                </a:solidFill>
              </a:rPr>
              <a:t>1</a:t>
            </a:r>
            <a:r>
              <a:rPr lang="zh-TW" altLang="zh-TW" dirty="0">
                <a:solidFill>
                  <a:schemeClr val="accent3"/>
                </a:solidFill>
              </a:rPr>
              <a:t>年級新生」及「研究所新生」學生</a:t>
            </a:r>
            <a:r>
              <a:rPr lang="zh-TW" altLang="zh-TW" dirty="0" smtClean="0">
                <a:solidFill>
                  <a:schemeClr val="accent3"/>
                </a:solidFill>
              </a:rPr>
              <a:t>為限</a:t>
            </a:r>
            <a:r>
              <a:rPr lang="zh-TW" altLang="en-US" dirty="0" smtClean="0">
                <a:solidFill>
                  <a:schemeClr val="accent3"/>
                </a:solidFill>
              </a:rPr>
              <a:t>。</a:t>
            </a:r>
            <a:endParaRPr lang="en-US" altLang="zh-TW" dirty="0" smtClean="0">
              <a:solidFill>
                <a:schemeClr val="accent3"/>
              </a:solidFill>
            </a:endParaRPr>
          </a:p>
          <a:p>
            <a:pPr marL="82296" indent="0">
              <a:buNone/>
            </a:pPr>
            <a:r>
              <a:rPr lang="zh-TW" altLang="en-US" dirty="0" smtClean="0">
                <a:solidFill>
                  <a:schemeClr val="accent3"/>
                </a:solidFill>
              </a:rPr>
              <a:t>   備註</a:t>
            </a:r>
            <a:r>
              <a:rPr lang="en-US" altLang="zh-TW" dirty="0" smtClean="0">
                <a:solidFill>
                  <a:schemeClr val="accent3"/>
                </a:solidFill>
              </a:rPr>
              <a:t>:</a:t>
            </a:r>
            <a:r>
              <a:rPr lang="zh-TW" altLang="en-US" dirty="0" smtClean="0">
                <a:solidFill>
                  <a:schemeClr val="accent3"/>
                </a:solidFill>
              </a:rPr>
              <a:t>大隊接力、拔河為體育班級報名。</a:t>
            </a:r>
            <a:endParaRPr lang="zh-TW" altLang="en-US" dirty="0">
              <a:solidFill>
                <a:schemeClr val="accent3"/>
              </a:solidFill>
            </a:endParaRPr>
          </a:p>
          <a:p>
            <a:r>
              <a:rPr lang="en-US" altLang="zh-TW" dirty="0" smtClean="0"/>
              <a:t>(</a:t>
            </a:r>
            <a:r>
              <a:rPr lang="zh-TW" altLang="en-US" dirty="0"/>
              <a:t>三</a:t>
            </a:r>
            <a:r>
              <a:rPr lang="en-US" altLang="zh-TW" dirty="0" smtClean="0"/>
              <a:t>)</a:t>
            </a:r>
            <a:r>
              <a:rPr lang="zh-TW" altLang="en-US" dirty="0" smtClean="0"/>
              <a:t>競賽</a:t>
            </a:r>
            <a:r>
              <a:rPr lang="zh-TW" altLang="en-US" dirty="0"/>
              <a:t>分組</a:t>
            </a:r>
            <a:r>
              <a:rPr lang="en-US" altLang="zh-TW" dirty="0"/>
              <a:t>:</a:t>
            </a:r>
            <a:r>
              <a:rPr lang="zh-TW" altLang="en-US" dirty="0"/>
              <a:t>男子組、女子組、混合組。</a:t>
            </a:r>
          </a:p>
        </p:txBody>
      </p:sp>
    </p:spTree>
    <p:extLst>
      <p:ext uri="{BB962C8B-B14F-4D97-AF65-F5344CB8AC3E}">
        <p14:creationId xmlns:p14="http://schemas.microsoft.com/office/powerpoint/2010/main" val="5382323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187623" y="260648"/>
            <a:ext cx="7786113" cy="1143000"/>
          </a:xfrm>
        </p:spPr>
        <p:txBody>
          <a:bodyPr/>
          <a:lstStyle/>
          <a:p>
            <a:r>
              <a:rPr lang="zh-TW" altLang="en-US" dirty="0"/>
              <a:t>申請帳號</a:t>
            </a:r>
          </a:p>
        </p:txBody>
      </p:sp>
      <p:sp>
        <p:nvSpPr>
          <p:cNvPr id="3" name="內容版面配置區 2"/>
          <p:cNvSpPr>
            <a:spLocks noGrp="1"/>
          </p:cNvSpPr>
          <p:nvPr>
            <p:ph idx="1"/>
          </p:nvPr>
        </p:nvSpPr>
        <p:spPr/>
        <p:txBody>
          <a:bodyPr/>
          <a:lstStyle/>
          <a:p>
            <a:endParaRPr lang="zh-TW" altLang="zh-TW" dirty="0"/>
          </a:p>
          <a:p>
            <a:r>
              <a:rPr lang="zh-TW" altLang="en-US" dirty="0"/>
              <a:t>登入系統</a:t>
            </a:r>
            <a:r>
              <a:rPr lang="en-US" altLang="zh-TW" dirty="0"/>
              <a:t>-</a:t>
            </a:r>
            <a:r>
              <a:rPr lang="zh-TW" altLang="en-US" dirty="0"/>
              <a:t>第一次進入請使用學生單簽的帳號、密碼</a:t>
            </a:r>
            <a:r>
              <a:rPr lang="zh-TW" altLang="en-US" dirty="0" smtClean="0"/>
              <a:t>登入</a:t>
            </a:r>
            <a:endParaRPr lang="en-US" altLang="zh-TW" dirty="0" smtClean="0"/>
          </a:p>
          <a:p>
            <a:endParaRPr lang="zh-TW" altLang="en-US" dirty="0"/>
          </a:p>
        </p:txBody>
      </p:sp>
      <p:pic>
        <p:nvPicPr>
          <p:cNvPr id="5" name="圖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08104" y="2708920"/>
            <a:ext cx="2907351" cy="3806068"/>
          </a:xfrm>
          <a:prstGeom prst="rect">
            <a:avLst/>
          </a:prstGeom>
        </p:spPr>
      </p:pic>
    </p:spTree>
    <p:extLst>
      <p:ext uri="{BB962C8B-B14F-4D97-AF65-F5344CB8AC3E}">
        <p14:creationId xmlns:p14="http://schemas.microsoft.com/office/powerpoint/2010/main" val="762400201"/>
      </p:ext>
    </p:extLst>
  </p:cSld>
  <p:clrMapOvr>
    <a:masterClrMapping/>
  </p:clrMapOvr>
  <mc:AlternateContent xmlns:mc="http://schemas.openxmlformats.org/markup-compatibility/2006" xmlns:p14="http://schemas.microsoft.com/office/powerpoint/2010/main">
    <mc:Choice Requires="p14">
      <p:transition spd="slow" p14:dur="2000" advTm="1481"/>
    </mc:Choice>
    <mc:Fallback xmlns="">
      <p:transition spd="slow" advTm="1481"/>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夏至">
  <a:themeElements>
    <a:clrScheme name="夏至">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夏至">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夏至">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Solstice</Template>
  <TotalTime>4932</TotalTime>
  <Words>975</Words>
  <Application>Microsoft Office PowerPoint</Application>
  <PresentationFormat>如螢幕大小 (4:3)</PresentationFormat>
  <Paragraphs>77</Paragraphs>
  <Slides>21</Slides>
  <Notes>1</Notes>
  <HiddenSlides>0</HiddenSlides>
  <MMClips>0</MMClips>
  <ScaleCrop>false</ScaleCrop>
  <HeadingPairs>
    <vt:vector size="6" baseType="variant">
      <vt:variant>
        <vt:lpstr>使用字型</vt:lpstr>
      </vt:variant>
      <vt:variant>
        <vt:i4>8</vt:i4>
      </vt:variant>
      <vt:variant>
        <vt:lpstr>佈景主題</vt:lpstr>
      </vt:variant>
      <vt:variant>
        <vt:i4>1</vt:i4>
      </vt:variant>
      <vt:variant>
        <vt:lpstr>投影片標題</vt:lpstr>
      </vt:variant>
      <vt:variant>
        <vt:i4>21</vt:i4>
      </vt:variant>
    </vt:vector>
  </HeadingPairs>
  <TitlesOfParts>
    <vt:vector size="30" baseType="lpstr">
      <vt:lpstr>華康POP1體W5(P)</vt:lpstr>
      <vt:lpstr>微軟正黑體</vt:lpstr>
      <vt:lpstr>新細明體</vt:lpstr>
      <vt:lpstr>Calibri</vt:lpstr>
      <vt:lpstr>Gill Sans MT</vt:lpstr>
      <vt:lpstr>Verdana</vt:lpstr>
      <vt:lpstr>Wingdings</vt:lpstr>
      <vt:lpstr>Wingdings 2</vt:lpstr>
      <vt:lpstr>夏至</vt:lpstr>
      <vt:lpstr>國立勤益科技大學  校慶競賽系統 操作使用簡報</vt:lpstr>
      <vt:lpstr>說明會流程</vt:lpstr>
      <vt:lpstr>疫情防治</vt:lpstr>
      <vt:lpstr>疫情防治</vt:lpstr>
      <vt:lpstr>認識報名網站</vt:lpstr>
      <vt:lpstr>相關時間注意</vt:lpstr>
      <vt:lpstr>申請帳號</vt:lpstr>
      <vt:lpstr>團體賽請隊長或派代表自行申請帳號報名</vt:lpstr>
      <vt:lpstr>申請帳號</vt:lpstr>
      <vt:lpstr>申請帳號</vt:lpstr>
      <vt:lpstr>開始報名:選擇要報名的項目、組別</vt:lpstr>
      <vt:lpstr>開始報名</vt:lpstr>
      <vt:lpstr>新增每位選手請重覆上一步驟直至完成:姓名、性別、E-mail、連絡電話、系別、班級、學號</vt:lpstr>
      <vt:lpstr>隊長請一定要勾選:利於訊息聯繫</vt:lpstr>
      <vt:lpstr>報名狀況:競賽資訊   目前報名隊 數</vt:lpstr>
      <vt:lpstr>報名注意事項:</vt:lpstr>
      <vt:lpstr>比賽位置示意圖1:</vt:lpstr>
      <vt:lpstr>比賽位置示意圖2</vt:lpstr>
      <vt:lpstr>錄取名次及獎金</vt:lpstr>
      <vt:lpstr>詢問</vt:lpstr>
      <vt:lpstr>國立勤益科技大學QR CODE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106校長盃競賽系統 使用簡報</dc:title>
  <dc:creator>user</dc:creator>
  <cp:lastModifiedBy>user</cp:lastModifiedBy>
  <cp:revision>288</cp:revision>
  <cp:lastPrinted>2021-09-06T03:27:19Z</cp:lastPrinted>
  <dcterms:created xsi:type="dcterms:W3CDTF">2017-02-18T07:57:00Z</dcterms:created>
  <dcterms:modified xsi:type="dcterms:W3CDTF">2022-09-26T08:14:24Z</dcterms:modified>
</cp:coreProperties>
</file>