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82" r:id="rId2"/>
    <p:sldId id="275" r:id="rId3"/>
    <p:sldId id="276" r:id="rId4"/>
    <p:sldId id="278" r:id="rId5"/>
    <p:sldId id="279" r:id="rId6"/>
    <p:sldId id="280" r:id="rId7"/>
    <p:sldId id="283" r:id="rId8"/>
    <p:sldId id="281" r:id="rId9"/>
    <p:sldId id="271" r:id="rId10"/>
    <p:sldId id="272" r:id="rId11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97" autoAdjust="0"/>
  </p:normalViewPr>
  <p:slideViewPr>
    <p:cSldViewPr>
      <p:cViewPr varScale="1">
        <p:scale>
          <a:sx n="75" d="100"/>
          <a:sy n="75" d="100"/>
        </p:scale>
        <p:origin x="110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783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0BE88894-7731-43DE-AEFD-E1A0503F490E}" type="datetimeFigureOut">
              <a:rPr lang="zh-TW" altLang="en-US" smtClean="0"/>
              <a:t>2023/8/24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085" y="4777026"/>
            <a:ext cx="5437506" cy="3908187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801"/>
            <a:ext cx="2945448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643" y="9428801"/>
            <a:ext cx="2945448" cy="497838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A0C3B4F5-0A80-4679-B19B-CC4B3731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3B4F5-0A80-4679-B19B-CC4B37317F2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3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4F5DEEE-D774-415A-AE03-3E807B1824DC}" type="datetimeFigureOut">
              <a:rPr lang="zh-TW" altLang="en-US" smtClean="0"/>
              <a:pPr/>
              <a:t>2023/8/24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CEF4ACE-0C17-4599-865F-F37FC8BB80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MVU4wV9H78" TargetMode="External"/><Relationship Id="rId2" Type="http://schemas.openxmlformats.org/officeDocument/2006/relationships/hyperlink" Target="https://youtu.be/FWF1jsML32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uho@ncut.edu.tw" TargetMode="External"/><Relationship Id="rId2" Type="http://schemas.openxmlformats.org/officeDocument/2006/relationships/hyperlink" Target="mailto:phyact@ncut.edu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校慶創意繞場規則說明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endParaRPr lang="en-US" altLang="zh-TW" dirty="0" smtClean="0">
              <a:latin typeface="+mn-ea"/>
              <a:ea typeface="+mn-ea"/>
            </a:endParaRPr>
          </a:p>
          <a:p>
            <a:r>
              <a:rPr lang="zh-TW" altLang="en-US" sz="3000" dirty="0">
                <a:latin typeface="+mn-ea"/>
                <a:ea typeface="+mn-ea"/>
              </a:rPr>
              <a:t>主講</a:t>
            </a:r>
            <a:r>
              <a:rPr lang="zh-TW" altLang="en-US" sz="3000" dirty="0" smtClean="0">
                <a:latin typeface="+mn-ea"/>
                <a:ea typeface="+mn-ea"/>
              </a:rPr>
              <a:t>人：夏綠荷  教授</a:t>
            </a:r>
            <a:endParaRPr lang="zh-TW" altLang="en-US" sz="3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6581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47"/>
    </mc:Choice>
    <mc:Fallback xmlns="">
      <p:transition spd="slow" advTm="554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71604" y="142873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 smtClean="0">
                <a:latin typeface="+mn-ea"/>
                <a:ea typeface="+mn-ea"/>
              </a:rPr>
              <a:t>國立勤益科技大學</a:t>
            </a:r>
            <a:r>
              <a:rPr lang="en-US" altLang="zh-TW" dirty="0" smtClean="0">
                <a:latin typeface="+mn-ea"/>
                <a:ea typeface="+mn-ea"/>
              </a:rPr>
              <a:t>QR</a:t>
            </a:r>
            <a:r>
              <a:rPr lang="zh-TW" altLang="en-US" dirty="0" smtClean="0">
                <a:latin typeface="+mn-ea"/>
                <a:ea typeface="+mn-ea"/>
              </a:rPr>
              <a:t> </a:t>
            </a:r>
            <a:r>
              <a:rPr lang="en-US" altLang="zh-TW" dirty="0" smtClean="0">
                <a:latin typeface="+mn-ea"/>
                <a:ea typeface="+mn-ea"/>
              </a:rPr>
              <a:t>CODE</a:t>
            </a:r>
            <a:br>
              <a:rPr lang="en-US" altLang="zh-TW" dirty="0" smtClean="0">
                <a:latin typeface="+mn-ea"/>
                <a:ea typeface="+mn-ea"/>
              </a:rPr>
            </a:b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5385117"/>
            <a:ext cx="7498080" cy="6429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altLang="zh-TW" sz="4000" b="1" dirty="0" smtClean="0">
                <a:solidFill>
                  <a:srgbClr val="FF0000"/>
                </a:solidFill>
                <a:latin typeface="+mn-ea"/>
                <a:ea typeface="+mn-ea"/>
              </a:rPr>
              <a:t>~ </a:t>
            </a:r>
            <a:r>
              <a:rPr lang="zh-TW" altLang="en-US" sz="4000" b="1" dirty="0" smtClean="0">
                <a:solidFill>
                  <a:srgbClr val="FF0000"/>
                </a:solidFill>
                <a:latin typeface="+mn-ea"/>
                <a:ea typeface="+mn-ea"/>
              </a:rPr>
              <a:t>歡迎報名 </a:t>
            </a:r>
            <a:r>
              <a:rPr lang="en-US" altLang="zh-TW" sz="4000" b="1" dirty="0" smtClean="0">
                <a:solidFill>
                  <a:srgbClr val="FF0000"/>
                </a:solidFill>
                <a:latin typeface="+mn-ea"/>
                <a:ea typeface="+mn-ea"/>
              </a:rPr>
              <a:t>~</a:t>
            </a:r>
            <a:endParaRPr lang="zh-TW" altLang="en-US" sz="4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915816" y="2708920"/>
            <a:ext cx="1728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校慶</a:t>
            </a:r>
            <a:r>
              <a:rPr lang="zh-TW" altLang="en-US" dirty="0"/>
              <a:t>報名網站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215436"/>
            <a:ext cx="1847452" cy="184745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965409"/>
            <a:ext cx="2419708" cy="2419708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954733" y="2571736"/>
            <a:ext cx="19584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活動組官方</a:t>
            </a:r>
            <a:r>
              <a:rPr lang="en-US" altLang="zh-TW" dirty="0" smtClean="0"/>
              <a:t>LIND</a:t>
            </a:r>
            <a:br>
              <a:rPr lang="en-US" altLang="zh-TW" dirty="0" smtClean="0"/>
            </a:br>
            <a:r>
              <a:rPr lang="en-US" altLang="zh-TW" dirty="0" smtClean="0"/>
              <a:t>ID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@vrd4668d</a:t>
            </a:r>
            <a:endParaRPr lang="en-US" altLang="zh-TW" dirty="0">
              <a:solidFill>
                <a:schemeClr val="accent4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7"/>
    </mc:Choice>
    <mc:Fallback xmlns="">
      <p:transition spd="slow" advTm="92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創意繞場競賽重點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</a:pPr>
            <a:r>
              <a:rPr lang="zh-TW" altLang="zh-TW" dirty="0">
                <a:latin typeface="+mn-ea"/>
                <a:ea typeface="+mn-ea"/>
              </a:rPr>
              <a:t>比賽內容：</a:t>
            </a:r>
          </a:p>
          <a:p>
            <a:pPr lvl="0">
              <a:lnSpc>
                <a:spcPct val="150000"/>
              </a:lnSpc>
            </a:pPr>
            <a:r>
              <a:rPr lang="zh-TW" altLang="zh-TW" sz="2500" dirty="0">
                <a:latin typeface="+mn-ea"/>
                <a:ea typeface="+mn-ea"/>
              </a:rPr>
              <a:t>創意繞場競賽，內容可為隊呼，隊歌表演，或是行進帶動唱演出皆可，服裝打扮不</a:t>
            </a:r>
            <a:r>
              <a:rPr lang="zh-TW" altLang="zh-TW" sz="2500" dirty="0" smtClean="0">
                <a:latin typeface="+mn-ea"/>
                <a:ea typeface="+mn-ea"/>
              </a:rPr>
              <a:t>設限</a:t>
            </a:r>
            <a:r>
              <a:rPr lang="zh-TW" altLang="zh-TW" sz="2500" dirty="0">
                <a:latin typeface="+mn-ea"/>
                <a:ea typeface="+mn-ea"/>
              </a:rPr>
              <a:t>，可與樂活精神結合，發揮新新人類的創意</a:t>
            </a:r>
            <a:r>
              <a:rPr lang="zh-TW" altLang="zh-TW" sz="2500" dirty="0" smtClean="0">
                <a:latin typeface="+mn-ea"/>
                <a:ea typeface="+mn-ea"/>
              </a:rPr>
              <a:t>巧思。</a:t>
            </a:r>
            <a:endParaRPr lang="zh-TW" altLang="zh-TW" sz="2500" dirty="0">
              <a:latin typeface="+mn-ea"/>
              <a:ea typeface="+mn-ea"/>
            </a:endParaRPr>
          </a:p>
          <a:p>
            <a:pPr lvl="0">
              <a:lnSpc>
                <a:spcPct val="150000"/>
              </a:lnSpc>
            </a:pPr>
            <a:r>
              <a:rPr lang="zh-TW" altLang="zh-TW" sz="2500" dirty="0" smtClean="0">
                <a:latin typeface="+mn-ea"/>
                <a:ea typeface="+mn-ea"/>
              </a:rPr>
              <a:t>參賽人數</a:t>
            </a:r>
            <a:r>
              <a:rPr lang="en-US" altLang="zh-TW" sz="2500" u="sng" dirty="0" smtClean="0">
                <a:uFill>
                  <a:solidFill>
                    <a:schemeClr val="accent1"/>
                  </a:solidFill>
                </a:uFill>
                <a:latin typeface="+mn-ea"/>
                <a:ea typeface="+mn-ea"/>
              </a:rPr>
              <a:t>24</a:t>
            </a:r>
            <a:r>
              <a:rPr lang="zh-TW" altLang="zh-TW" sz="2500" u="sng" dirty="0" smtClean="0">
                <a:uFill>
                  <a:solidFill>
                    <a:schemeClr val="accent1"/>
                  </a:solidFill>
                </a:uFill>
                <a:latin typeface="+mn-ea"/>
                <a:ea typeface="+mn-ea"/>
              </a:rPr>
              <a:t>人至</a:t>
            </a:r>
            <a:r>
              <a:rPr lang="en-US" altLang="zh-TW" sz="2500" u="sng" dirty="0" smtClean="0">
                <a:uFill>
                  <a:solidFill>
                    <a:schemeClr val="accent1"/>
                  </a:solidFill>
                </a:uFill>
                <a:latin typeface="+mn-ea"/>
                <a:ea typeface="+mn-ea"/>
              </a:rPr>
              <a:t>28</a:t>
            </a:r>
            <a:r>
              <a:rPr lang="zh-TW" altLang="zh-TW" sz="2500" u="sng" dirty="0" smtClean="0">
                <a:uFill>
                  <a:solidFill>
                    <a:schemeClr val="accent1"/>
                  </a:solidFill>
                </a:uFill>
                <a:latin typeface="+mn-ea"/>
                <a:ea typeface="+mn-ea"/>
              </a:rPr>
              <a:t>人</a:t>
            </a:r>
            <a:r>
              <a:rPr lang="zh-TW" altLang="zh-TW" sz="2500" dirty="0">
                <a:latin typeface="+mn-ea"/>
                <a:ea typeface="+mn-ea"/>
              </a:rPr>
              <a:t>為限，每名選手只能參加一隊</a:t>
            </a:r>
            <a:r>
              <a:rPr lang="zh-TW" altLang="zh-TW" sz="2500" dirty="0" smtClean="0">
                <a:latin typeface="+mn-ea"/>
                <a:ea typeface="+mn-ea"/>
              </a:rPr>
              <a:t>。</a:t>
            </a:r>
            <a:endParaRPr lang="en-US" altLang="zh-TW" sz="2500" dirty="0" smtClean="0">
              <a:latin typeface="+mn-ea"/>
              <a:ea typeface="+mn-ea"/>
            </a:endParaRPr>
          </a:p>
          <a:p>
            <a:pPr lvl="0">
              <a:lnSpc>
                <a:spcPct val="150000"/>
              </a:lnSpc>
            </a:pPr>
            <a:r>
              <a:rPr lang="zh-TW" altLang="en-US" sz="2500" u="sng" dirty="0">
                <a:solidFill>
                  <a:srgbClr val="FF0000"/>
                </a:solidFill>
                <a:latin typeface="+mn-ea"/>
                <a:ea typeface="+mn-ea"/>
              </a:rPr>
              <a:t>表演</a:t>
            </a:r>
            <a:r>
              <a:rPr lang="zh-TW" altLang="en-US" sz="2500" u="sng" dirty="0" smtClean="0">
                <a:solidFill>
                  <a:srgbClr val="FF0000"/>
                </a:solidFill>
                <a:latin typeface="+mn-ea"/>
                <a:ea typeface="+mn-ea"/>
              </a:rPr>
              <a:t>時請派員給音控手勢便開始計時。</a:t>
            </a:r>
            <a:endParaRPr lang="en-US" altLang="zh-TW" sz="2500" u="sng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TW" altLang="zh-TW" sz="2500" dirty="0">
                <a:latin typeface="+mn-ea"/>
                <a:ea typeface="+mn-ea"/>
              </a:rPr>
              <a:t>以系學會</a:t>
            </a:r>
            <a:r>
              <a:rPr lang="en-US" altLang="zh-TW" sz="2500" dirty="0">
                <a:latin typeface="+mn-ea"/>
                <a:ea typeface="+mn-ea"/>
              </a:rPr>
              <a:t>(</a:t>
            </a:r>
            <a:r>
              <a:rPr lang="zh-TW" altLang="zh-TW" sz="2500" dirty="0">
                <a:latin typeface="+mn-ea"/>
                <a:ea typeface="+mn-ea"/>
              </a:rPr>
              <a:t>可招募同系所學生</a:t>
            </a:r>
            <a:r>
              <a:rPr lang="en-US" altLang="zh-TW" sz="2500" dirty="0">
                <a:latin typeface="+mn-ea"/>
                <a:ea typeface="+mn-ea"/>
              </a:rPr>
              <a:t>)</a:t>
            </a:r>
            <a:r>
              <a:rPr lang="zh-TW" altLang="zh-TW" sz="2500" dirty="0">
                <a:latin typeface="+mn-ea"/>
                <a:ea typeface="+mn-ea"/>
              </a:rPr>
              <a:t>及進修部學生為競賽</a:t>
            </a:r>
            <a:r>
              <a:rPr lang="zh-TW" altLang="zh-TW" sz="2500" dirty="0" smtClean="0">
                <a:latin typeface="+mn-ea"/>
                <a:ea typeface="+mn-ea"/>
              </a:rPr>
              <a:t>單位</a:t>
            </a:r>
            <a:r>
              <a:rPr lang="zh-TW" altLang="zh-TW" sz="2500" dirty="0">
                <a:latin typeface="+mn-ea"/>
                <a:ea typeface="+mn-ea"/>
              </a:rPr>
              <a:t>。</a:t>
            </a:r>
            <a:endParaRPr lang="en-US" altLang="zh-TW" sz="2500" u="sng" dirty="0">
              <a:latin typeface="+mn-ea"/>
              <a:ea typeface="+mn-ea"/>
            </a:endParaRPr>
          </a:p>
          <a:p>
            <a:pPr lvl="0">
              <a:lnSpc>
                <a:spcPct val="150000"/>
              </a:lnSpc>
            </a:pPr>
            <a:endParaRPr lang="zh-TW" altLang="zh-TW" sz="25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TW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3252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21"/>
    </mc:Choice>
    <mc:Fallback xmlns="">
      <p:transition spd="slow" advTm="612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時間 </a:t>
            </a:r>
            <a:r>
              <a:rPr lang="en-US" altLang="zh-TW" dirty="0" smtClean="0">
                <a:latin typeface="+mn-ea"/>
                <a:ea typeface="+mn-ea"/>
              </a:rPr>
              <a:t>&amp;</a:t>
            </a:r>
            <a:r>
              <a:rPr lang="zh-TW" altLang="en-US" dirty="0" smtClean="0">
                <a:latin typeface="+mn-ea"/>
                <a:ea typeface="+mn-ea"/>
              </a:rPr>
              <a:t> 限制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zh-TW" dirty="0" smtClean="0">
                <a:latin typeface="+mn-ea"/>
                <a:ea typeface="+mn-ea"/>
              </a:rPr>
              <a:t>止</a:t>
            </a:r>
            <a:r>
              <a:rPr lang="zh-TW" altLang="zh-TW" dirty="0">
                <a:latin typeface="+mn-ea"/>
                <a:ea typeface="+mn-ea"/>
              </a:rPr>
              <a:t>使用危險物品與破壞場地的表演道具，例如：炮竹、煙火、氫氣球等危險</a:t>
            </a:r>
            <a:r>
              <a:rPr lang="zh-TW" altLang="zh-TW" dirty="0" smtClean="0">
                <a:latin typeface="+mn-ea"/>
                <a:ea typeface="+mn-ea"/>
              </a:rPr>
              <a:t>道具</a:t>
            </a:r>
            <a:r>
              <a:rPr lang="zh-TW" altLang="en-US" dirty="0">
                <a:latin typeface="+mn-ea"/>
                <a:ea typeface="+mn-ea"/>
              </a:rPr>
              <a:t>；</a:t>
            </a:r>
            <a:r>
              <a:rPr lang="zh-TW" altLang="zh-TW" dirty="0" smtClean="0">
                <a:latin typeface="+mn-ea"/>
                <a:ea typeface="+mn-ea"/>
              </a:rPr>
              <a:t>鞭炮</a:t>
            </a:r>
            <a:r>
              <a:rPr lang="zh-TW" altLang="zh-TW" dirty="0">
                <a:latin typeface="+mn-ea"/>
                <a:ea typeface="+mn-ea"/>
              </a:rPr>
              <a:t>、碎紙花、粉末等破壞場地道具，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違者取消比賽資格</a:t>
            </a:r>
            <a:r>
              <a:rPr lang="zh-TW" altLang="zh-TW" dirty="0" smtClean="0">
                <a:latin typeface="+mn-ea"/>
                <a:ea typeface="+mn-ea"/>
              </a:rPr>
              <a:t>。</a:t>
            </a:r>
            <a:endParaRPr lang="en-US" altLang="zh-TW" dirty="0">
              <a:latin typeface="+mn-ea"/>
              <a:ea typeface="+mn-ea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zh-TW" dirty="0" smtClean="0">
                <a:latin typeface="+mn-ea"/>
                <a:ea typeface="+mn-ea"/>
              </a:rPr>
              <a:t>表演</a:t>
            </a:r>
            <a:r>
              <a:rPr lang="zh-TW" altLang="zh-TW" dirty="0">
                <a:latin typeface="+mn-ea"/>
                <a:ea typeface="+mn-ea"/>
              </a:rPr>
              <a:t>時間以</a:t>
            </a:r>
            <a:r>
              <a:rPr lang="en-US" altLang="zh-TW" b="1" u="heavy" dirty="0">
                <a:solidFill>
                  <a:srgbClr val="FF0000"/>
                </a:solidFill>
                <a:latin typeface="+mn-ea"/>
                <a:ea typeface="+mn-ea"/>
              </a:rPr>
              <a:t>1</a:t>
            </a:r>
            <a:r>
              <a:rPr lang="zh-TW" altLang="zh-TW" u="heavy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TW" b="1" u="heavy" dirty="0">
                <a:solidFill>
                  <a:srgbClr val="FF0000"/>
                </a:solidFill>
                <a:latin typeface="+mn-ea"/>
                <a:ea typeface="+mn-ea"/>
              </a:rPr>
              <a:t>15</a:t>
            </a:r>
            <a:r>
              <a:rPr lang="zh-TW" altLang="zh-TW" u="heavy" dirty="0">
                <a:solidFill>
                  <a:srgbClr val="FF0000"/>
                </a:solidFill>
                <a:latin typeface="+mn-ea"/>
                <a:ea typeface="+mn-ea"/>
              </a:rPr>
              <a:t>秒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為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上限</a:t>
            </a:r>
            <a:r>
              <a:rPr lang="zh-TW" altLang="en-US" dirty="0" smtClean="0">
                <a:latin typeface="+mn-ea"/>
                <a:ea typeface="+mn-ea"/>
              </a:rPr>
              <a:t>，</a:t>
            </a:r>
            <a:r>
              <a:rPr lang="zh-TW" altLang="en-US" dirty="0">
                <a:latin typeface="+mn-ea"/>
                <a:ea typeface="+mn-ea"/>
              </a:rPr>
              <a:t>逾時</a:t>
            </a:r>
            <a:r>
              <a:rPr lang="en-US" altLang="zh-TW" dirty="0">
                <a:latin typeface="+mn-ea"/>
                <a:ea typeface="+mn-ea"/>
              </a:rPr>
              <a:t>1</a:t>
            </a:r>
            <a:r>
              <a:rPr lang="zh-TW" altLang="en-US" dirty="0">
                <a:latin typeface="+mn-ea"/>
                <a:ea typeface="+mn-ea"/>
              </a:rPr>
              <a:t>秒至</a:t>
            </a:r>
            <a:r>
              <a:rPr lang="en-US" altLang="zh-TW" dirty="0">
                <a:latin typeface="+mn-ea"/>
                <a:ea typeface="+mn-ea"/>
              </a:rPr>
              <a:t>5</a:t>
            </a:r>
            <a:r>
              <a:rPr lang="zh-TW" altLang="en-US" dirty="0">
                <a:latin typeface="+mn-ea"/>
                <a:ea typeface="+mn-ea"/>
              </a:rPr>
              <a:t>秒扣總分</a:t>
            </a:r>
            <a:r>
              <a:rPr lang="en-US" altLang="zh-TW" dirty="0">
                <a:latin typeface="+mn-ea"/>
                <a:ea typeface="+mn-ea"/>
              </a:rPr>
              <a:t>2</a:t>
            </a:r>
            <a:r>
              <a:rPr lang="zh-TW" altLang="en-US" dirty="0">
                <a:latin typeface="+mn-ea"/>
                <a:ea typeface="+mn-ea"/>
              </a:rPr>
              <a:t>分；</a:t>
            </a:r>
            <a:r>
              <a:rPr lang="en-US" altLang="zh-TW" dirty="0">
                <a:latin typeface="+mn-ea"/>
                <a:ea typeface="+mn-ea"/>
              </a:rPr>
              <a:t>6</a:t>
            </a:r>
            <a:r>
              <a:rPr lang="zh-TW" altLang="en-US" dirty="0">
                <a:latin typeface="+mn-ea"/>
                <a:ea typeface="+mn-ea"/>
              </a:rPr>
              <a:t>秒以上扣總分</a:t>
            </a:r>
            <a:r>
              <a:rPr lang="en-US" altLang="zh-TW" dirty="0">
                <a:latin typeface="+mn-ea"/>
                <a:ea typeface="+mn-ea"/>
              </a:rPr>
              <a:t>3</a:t>
            </a:r>
            <a:r>
              <a:rPr lang="zh-TW" altLang="en-US" dirty="0">
                <a:latin typeface="+mn-ea"/>
                <a:ea typeface="+mn-ea"/>
              </a:rPr>
              <a:t>分</a:t>
            </a:r>
            <a:r>
              <a:rPr lang="zh-TW" altLang="en-US" dirty="0" smtClean="0">
                <a:latin typeface="+mn-ea"/>
                <a:ea typeface="+mn-ea"/>
              </a:rPr>
              <a:t>。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TW" altLang="zh-TW" dirty="0">
                <a:latin typeface="+mn-ea"/>
                <a:ea typeface="+mn-ea"/>
              </a:rPr>
              <a:t>報名日期</a:t>
            </a:r>
            <a:r>
              <a:rPr lang="zh-TW" altLang="zh-TW" dirty="0" smtClean="0">
                <a:latin typeface="+mn-ea"/>
                <a:ea typeface="+mn-ea"/>
              </a:rPr>
              <a:t>：</a:t>
            </a:r>
            <a:r>
              <a:rPr lang="en-US" altLang="zh-TW" dirty="0" smtClean="0">
                <a:latin typeface="+mn-ea"/>
                <a:ea typeface="+mn-ea"/>
              </a:rPr>
              <a:t>112</a:t>
            </a:r>
            <a:r>
              <a:rPr lang="zh-TW" altLang="zh-TW" dirty="0" smtClean="0">
                <a:latin typeface="+mn-ea"/>
                <a:ea typeface="+mn-ea"/>
              </a:rPr>
              <a:t>年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10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月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日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</a:rPr>
              <a:t>一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至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10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27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日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</a:rPr>
              <a:t>五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r>
              <a:rPr lang="zh-TW" altLang="zh-TW" dirty="0" smtClean="0">
                <a:latin typeface="+mn-ea"/>
                <a:ea typeface="+mn-ea"/>
              </a:rPr>
              <a:t>下午</a:t>
            </a:r>
            <a:r>
              <a:rPr lang="en-US" altLang="zh-TW" dirty="0">
                <a:latin typeface="+mn-ea"/>
                <a:ea typeface="+mn-ea"/>
              </a:rPr>
              <a:t>5</a:t>
            </a:r>
            <a:r>
              <a:rPr lang="zh-TW" altLang="zh-TW" dirty="0" smtClean="0">
                <a:latin typeface="+mn-ea"/>
                <a:ea typeface="+mn-ea"/>
              </a:rPr>
              <a:t>：</a:t>
            </a:r>
            <a:r>
              <a:rPr lang="en-US" altLang="zh-TW" dirty="0">
                <a:latin typeface="+mn-ea"/>
                <a:ea typeface="+mn-ea"/>
              </a:rPr>
              <a:t>00</a:t>
            </a:r>
            <a:r>
              <a:rPr lang="zh-TW" altLang="zh-TW" dirty="0" smtClean="0">
                <a:latin typeface="+mn-ea"/>
                <a:ea typeface="+mn-ea"/>
              </a:rPr>
              <a:t>止</a:t>
            </a:r>
            <a:r>
              <a:rPr lang="en-US" altLang="zh-TW" u="sng" dirty="0" smtClean="0">
                <a:latin typeface="+mn-ea"/>
                <a:ea typeface="+mn-ea"/>
              </a:rPr>
              <a:t>(</a:t>
            </a:r>
            <a:r>
              <a:rPr lang="zh-TW" altLang="en-US" u="sng" dirty="0" smtClean="0">
                <a:latin typeface="+mn-ea"/>
                <a:ea typeface="+mn-ea"/>
              </a:rPr>
              <a:t>重要</a:t>
            </a:r>
            <a:r>
              <a:rPr lang="en-US" altLang="zh-TW" u="sng" dirty="0">
                <a:latin typeface="+mn-ea"/>
                <a:ea typeface="+mn-ea"/>
              </a:rPr>
              <a:t>-</a:t>
            </a:r>
            <a:r>
              <a:rPr lang="zh-TW" altLang="en-US" u="sng" dirty="0" smtClean="0">
                <a:latin typeface="+mn-ea"/>
                <a:ea typeface="+mn-ea"/>
              </a:rPr>
              <a:t>報名填寫參賽選手</a:t>
            </a:r>
            <a:r>
              <a:rPr lang="en-US" altLang="zh-TW" u="sng" dirty="0" smtClean="0">
                <a:latin typeface="+mn-ea"/>
                <a:ea typeface="+mn-ea"/>
              </a:rPr>
              <a:t>mail</a:t>
            </a:r>
            <a:r>
              <a:rPr lang="zh-TW" altLang="en-US" u="sng" dirty="0" smtClean="0">
                <a:latin typeface="+mn-ea"/>
                <a:ea typeface="+mn-ea"/>
              </a:rPr>
              <a:t>便於通知驗收與預演訊息，</a:t>
            </a:r>
            <a:r>
              <a:rPr lang="zh-TW" altLang="en-US" u="sng" dirty="0" smtClean="0">
                <a:solidFill>
                  <a:srgbClr val="FF0000"/>
                </a:solidFill>
                <a:latin typeface="+mn-ea"/>
                <a:ea typeface="+mn-ea"/>
              </a:rPr>
              <a:t>不建議</a:t>
            </a:r>
            <a:r>
              <a:rPr lang="en-US" altLang="zh-TW" u="sng" dirty="0" smtClean="0">
                <a:solidFill>
                  <a:srgbClr val="FF0000"/>
                </a:solidFill>
                <a:latin typeface="+mn-ea"/>
                <a:ea typeface="+mn-ea"/>
              </a:rPr>
              <a:t>mail</a:t>
            </a:r>
            <a:r>
              <a:rPr lang="zh-TW" altLang="en-US" u="sng" dirty="0" smtClean="0">
                <a:solidFill>
                  <a:srgbClr val="FF0000"/>
                </a:solidFill>
                <a:latin typeface="+mn-ea"/>
                <a:ea typeface="+mn-ea"/>
              </a:rPr>
              <a:t>填寫同一人這樣那一人會收到</a:t>
            </a:r>
            <a:r>
              <a:rPr lang="en-US" altLang="zh-TW" u="sng" dirty="0" smtClean="0">
                <a:solidFill>
                  <a:srgbClr val="FF0000"/>
                </a:solidFill>
                <a:latin typeface="+mn-ea"/>
                <a:ea typeface="+mn-ea"/>
              </a:rPr>
              <a:t>28</a:t>
            </a:r>
            <a:r>
              <a:rPr lang="zh-TW" altLang="en-US" u="sng" dirty="0" smtClean="0">
                <a:solidFill>
                  <a:srgbClr val="FF0000"/>
                </a:solidFill>
                <a:latin typeface="+mn-ea"/>
                <a:ea typeface="+mn-ea"/>
              </a:rPr>
              <a:t>封信件</a:t>
            </a:r>
            <a:r>
              <a:rPr lang="en-US" altLang="zh-TW" u="sng" dirty="0" smtClean="0">
                <a:latin typeface="+mn-ea"/>
                <a:ea typeface="+mn-ea"/>
              </a:rPr>
              <a:t>)</a:t>
            </a:r>
            <a:endParaRPr lang="zh-TW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1602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13"/>
    </mc:Choice>
    <mc:Fallback xmlns="">
      <p:transition spd="slow" advTm="621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評分標準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60000"/>
              </a:lnSpc>
              <a:buFont typeface="Wingdings" panose="05000000000000000000" pitchFamily="2" charset="2"/>
              <a:buChar char="l"/>
            </a:pPr>
            <a:r>
              <a:rPr lang="zh-TW" altLang="zh-TW" dirty="0">
                <a:latin typeface="+mn-ea"/>
                <a:ea typeface="+mn-ea"/>
              </a:rPr>
              <a:t>創意表現</a:t>
            </a:r>
            <a:r>
              <a:rPr lang="zh-TW" altLang="zh-TW" dirty="0" smtClean="0">
                <a:latin typeface="+mn-ea"/>
                <a:ea typeface="+mn-ea"/>
              </a:rPr>
              <a:t>【</a:t>
            </a:r>
            <a:r>
              <a:rPr lang="en-US" altLang="zh-TW" dirty="0">
                <a:latin typeface="+mn-ea"/>
                <a:ea typeface="+mn-ea"/>
              </a:rPr>
              <a:t>3</a:t>
            </a:r>
            <a:r>
              <a:rPr lang="en-US" altLang="zh-TW" dirty="0" smtClean="0">
                <a:latin typeface="+mn-ea"/>
                <a:ea typeface="+mn-ea"/>
              </a:rPr>
              <a:t>0</a:t>
            </a:r>
            <a:r>
              <a:rPr lang="zh-TW" altLang="zh-TW" dirty="0">
                <a:latin typeface="+mn-ea"/>
                <a:ea typeface="+mn-ea"/>
              </a:rPr>
              <a:t>％】</a:t>
            </a:r>
          </a:p>
          <a:p>
            <a:pPr lvl="1"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表演內容的獨特創新表現</a:t>
            </a:r>
            <a:r>
              <a:rPr lang="zh-TW" altLang="zh-TW" dirty="0" smtClean="0">
                <a:latin typeface="+mn-ea"/>
                <a:ea typeface="+mn-ea"/>
              </a:rPr>
              <a:t>。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lnSpc>
                <a:spcPct val="160000"/>
              </a:lnSpc>
            </a:pPr>
            <a:r>
              <a:rPr lang="zh-TW" altLang="en-US" dirty="0" smtClean="0">
                <a:latin typeface="+mn-ea"/>
                <a:ea typeface="+mn-ea"/>
              </a:rPr>
              <a:t>團隊精神</a:t>
            </a:r>
            <a:r>
              <a:rPr lang="zh-TW" altLang="zh-TW" dirty="0" smtClean="0">
                <a:latin typeface="+mn-ea"/>
                <a:ea typeface="+mn-ea"/>
              </a:rPr>
              <a:t>【</a:t>
            </a:r>
            <a:r>
              <a:rPr lang="en-US" altLang="zh-TW" dirty="0">
                <a:latin typeface="+mn-ea"/>
                <a:ea typeface="+mn-ea"/>
              </a:rPr>
              <a:t>3</a:t>
            </a:r>
            <a:r>
              <a:rPr lang="en-US" altLang="zh-TW" dirty="0" smtClean="0">
                <a:latin typeface="+mn-ea"/>
                <a:ea typeface="+mn-ea"/>
              </a:rPr>
              <a:t>0</a:t>
            </a:r>
            <a:r>
              <a:rPr lang="zh-TW" altLang="zh-TW" dirty="0">
                <a:latin typeface="+mn-ea"/>
                <a:ea typeface="+mn-ea"/>
              </a:rPr>
              <a:t>％】</a:t>
            </a:r>
          </a:p>
          <a:p>
            <a:pPr lvl="1"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團隊默契、表情、精神、帶動全場的氣氛及</a:t>
            </a:r>
            <a:r>
              <a:rPr lang="zh-TW" altLang="zh-TW" dirty="0" smtClean="0">
                <a:latin typeface="+mn-ea"/>
                <a:ea typeface="+mn-ea"/>
              </a:rPr>
              <a:t>活力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動作</a:t>
            </a:r>
            <a:r>
              <a:rPr lang="zh-TW" altLang="zh-TW" dirty="0" smtClean="0">
                <a:latin typeface="+mn-ea"/>
                <a:ea typeface="+mn-ea"/>
              </a:rPr>
              <a:t>表現【</a:t>
            </a:r>
            <a:r>
              <a:rPr lang="en-US" altLang="zh-TW" dirty="0" smtClean="0">
                <a:latin typeface="+mn-ea"/>
                <a:ea typeface="+mn-ea"/>
              </a:rPr>
              <a:t>30</a:t>
            </a:r>
            <a:r>
              <a:rPr lang="zh-TW" altLang="zh-TW" dirty="0" smtClean="0">
                <a:latin typeface="+mn-ea"/>
                <a:ea typeface="+mn-ea"/>
              </a:rPr>
              <a:t>％】</a:t>
            </a:r>
          </a:p>
          <a:p>
            <a:pPr lvl="1"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肢體律動、隊形動線變化、繞場的動感與完整性</a:t>
            </a:r>
            <a:r>
              <a:rPr lang="zh-TW" altLang="zh-TW" dirty="0" smtClean="0">
                <a:latin typeface="+mn-ea"/>
                <a:ea typeface="+mn-ea"/>
              </a:rPr>
              <a:t>。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造型</a:t>
            </a:r>
            <a:r>
              <a:rPr lang="zh-TW" altLang="zh-TW" dirty="0" smtClean="0">
                <a:latin typeface="+mn-ea"/>
                <a:ea typeface="+mn-ea"/>
              </a:rPr>
              <a:t>效果【</a:t>
            </a:r>
            <a:r>
              <a:rPr lang="en-US" altLang="zh-TW" dirty="0" smtClean="0">
                <a:latin typeface="+mn-ea"/>
                <a:ea typeface="+mn-ea"/>
              </a:rPr>
              <a:t>10</a:t>
            </a:r>
            <a:r>
              <a:rPr lang="zh-TW" altLang="zh-TW" dirty="0" smtClean="0">
                <a:latin typeface="+mn-ea"/>
                <a:ea typeface="+mn-ea"/>
              </a:rPr>
              <a:t>％】</a:t>
            </a:r>
          </a:p>
          <a:p>
            <a:pPr lvl="1">
              <a:lnSpc>
                <a:spcPct val="160000"/>
              </a:lnSpc>
            </a:pPr>
            <a:r>
              <a:rPr lang="zh-TW" altLang="zh-TW" dirty="0">
                <a:latin typeface="+mn-ea"/>
                <a:ea typeface="+mn-ea"/>
              </a:rPr>
              <a:t>著有「創意」之裝扮</a:t>
            </a:r>
            <a:r>
              <a:rPr lang="en-US" altLang="zh-TW" dirty="0">
                <a:latin typeface="+mn-ea"/>
                <a:ea typeface="+mn-ea"/>
              </a:rPr>
              <a:t> (</a:t>
            </a:r>
            <a:r>
              <a:rPr lang="zh-TW" altLang="zh-TW" dirty="0">
                <a:latin typeface="+mn-ea"/>
                <a:ea typeface="+mn-ea"/>
              </a:rPr>
              <a:t>服裝</a:t>
            </a:r>
            <a:r>
              <a:rPr lang="en-US" altLang="zh-TW" dirty="0">
                <a:latin typeface="+mn-ea"/>
                <a:ea typeface="+mn-ea"/>
              </a:rPr>
              <a:t>)</a:t>
            </a:r>
            <a:r>
              <a:rPr lang="zh-TW" altLang="zh-TW" dirty="0">
                <a:latin typeface="+mn-ea"/>
                <a:ea typeface="+mn-ea"/>
              </a:rPr>
              <a:t>，搭配口號標語、彩球、扇子或其他創意道具。 </a:t>
            </a:r>
            <a:endParaRPr lang="zh-TW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601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0"/>
    </mc:Choice>
    <mc:Fallback xmlns="">
      <p:transition spd="slow" advTm="97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扣分項目</a:t>
            </a:r>
            <a:r>
              <a:rPr lang="en-US" altLang="zh-TW" dirty="0" smtClean="0">
                <a:latin typeface="+mn-ea"/>
                <a:ea typeface="+mn-ea"/>
              </a:rPr>
              <a:t>: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dirty="0">
                <a:latin typeface="+mn-ea"/>
                <a:ea typeface="+mn-ea"/>
              </a:rPr>
              <a:t>本表演活動至多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1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15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秒為上限</a:t>
            </a:r>
            <a:r>
              <a:rPr lang="zh-TW" altLang="zh-TW" dirty="0">
                <a:latin typeface="+mn-ea"/>
                <a:ea typeface="+mn-ea"/>
              </a:rPr>
              <a:t>，逾時</a:t>
            </a:r>
            <a:r>
              <a:rPr lang="en-US" altLang="zh-TW" dirty="0">
                <a:latin typeface="+mn-ea"/>
                <a:ea typeface="+mn-ea"/>
              </a:rPr>
              <a:t>1</a:t>
            </a:r>
            <a:r>
              <a:rPr lang="zh-TW" altLang="zh-TW" dirty="0">
                <a:latin typeface="+mn-ea"/>
                <a:ea typeface="+mn-ea"/>
              </a:rPr>
              <a:t>秒至</a:t>
            </a:r>
            <a:r>
              <a:rPr lang="en-US" altLang="zh-TW" dirty="0">
                <a:latin typeface="+mn-ea"/>
                <a:ea typeface="+mn-ea"/>
              </a:rPr>
              <a:t>5</a:t>
            </a:r>
            <a:r>
              <a:rPr lang="zh-TW" altLang="zh-TW" dirty="0">
                <a:latin typeface="+mn-ea"/>
                <a:ea typeface="+mn-ea"/>
              </a:rPr>
              <a:t>秒扣總分</a:t>
            </a:r>
            <a:r>
              <a:rPr lang="en-US" altLang="zh-TW" dirty="0">
                <a:latin typeface="+mn-ea"/>
                <a:ea typeface="+mn-ea"/>
              </a:rPr>
              <a:t>2</a:t>
            </a:r>
            <a:r>
              <a:rPr lang="zh-TW" altLang="zh-TW" dirty="0">
                <a:latin typeface="+mn-ea"/>
                <a:ea typeface="+mn-ea"/>
              </a:rPr>
              <a:t>分；</a:t>
            </a:r>
            <a:r>
              <a:rPr lang="en-US" altLang="zh-TW" dirty="0">
                <a:latin typeface="+mn-ea"/>
                <a:ea typeface="+mn-ea"/>
              </a:rPr>
              <a:t>6</a:t>
            </a:r>
            <a:r>
              <a:rPr lang="zh-TW" altLang="zh-TW" dirty="0">
                <a:latin typeface="+mn-ea"/>
                <a:ea typeface="+mn-ea"/>
              </a:rPr>
              <a:t>秒以上扣總分</a:t>
            </a:r>
            <a:r>
              <a:rPr lang="en-US" altLang="zh-TW" dirty="0">
                <a:latin typeface="+mn-ea"/>
                <a:ea typeface="+mn-ea"/>
              </a:rPr>
              <a:t>3</a:t>
            </a:r>
            <a:r>
              <a:rPr lang="zh-TW" altLang="zh-TW" dirty="0">
                <a:latin typeface="+mn-ea"/>
                <a:ea typeface="+mn-ea"/>
              </a:rPr>
              <a:t>分。</a:t>
            </a:r>
          </a:p>
          <a:p>
            <a:pPr>
              <a:lnSpc>
                <a:spcPct val="150000"/>
              </a:lnSpc>
            </a:pPr>
            <a:r>
              <a:rPr lang="zh-TW" altLang="zh-TW" dirty="0" smtClean="0">
                <a:latin typeface="+mn-ea"/>
                <a:ea typeface="+mn-ea"/>
              </a:rPr>
              <a:t>參賽</a:t>
            </a:r>
            <a:r>
              <a:rPr lang="zh-TW" altLang="zh-TW" dirty="0">
                <a:latin typeface="+mn-ea"/>
                <a:ea typeface="+mn-ea"/>
              </a:rPr>
              <a:t>隊伍演出節目中，如有安排吉祥物、道具般移等工作人員，列入參賽人員，人數如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低於</a:t>
            </a:r>
            <a:r>
              <a:rPr lang="en-US" altLang="zh-TW" u="heavy" dirty="0">
                <a:solidFill>
                  <a:schemeClr val="accent3"/>
                </a:solidFill>
                <a:uFill>
                  <a:solidFill>
                    <a:schemeClr val="accent2"/>
                  </a:solidFill>
                </a:uFill>
                <a:latin typeface="+mn-ea"/>
                <a:ea typeface="+mn-ea"/>
              </a:rPr>
              <a:t>23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人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含</a:t>
            </a:r>
            <a:r>
              <a:rPr lang="en-US" altLang="zh-TW" u="heavy" dirty="0" smtClean="0">
                <a:solidFill>
                  <a:schemeClr val="accent3"/>
                </a:solidFill>
                <a:uFill>
                  <a:solidFill>
                    <a:schemeClr val="accent2"/>
                  </a:solidFill>
                </a:uFill>
                <a:latin typeface="+mn-ea"/>
                <a:ea typeface="+mn-ea"/>
              </a:rPr>
              <a:t>23</a:t>
            </a:r>
            <a:r>
              <a:rPr lang="zh-TW" altLang="zh-TW" dirty="0" smtClean="0">
                <a:solidFill>
                  <a:srgbClr val="FF0000"/>
                </a:solidFill>
                <a:latin typeface="+mn-ea"/>
                <a:ea typeface="+mn-ea"/>
              </a:rPr>
              <a:t>人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r>
              <a:rPr lang="zh-TW" altLang="zh-TW" dirty="0">
                <a:latin typeface="+mn-ea"/>
                <a:ea typeface="+mn-ea"/>
              </a:rPr>
              <a:t>，將直接判定演出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分數未達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80</a:t>
            </a:r>
            <a:r>
              <a:rPr lang="zh-TW" altLang="zh-TW" dirty="0">
                <a:solidFill>
                  <a:srgbClr val="FF0000"/>
                </a:solidFill>
                <a:latin typeface="+mn-ea"/>
                <a:ea typeface="+mn-ea"/>
              </a:rPr>
              <a:t>分無法領取獎助金</a:t>
            </a:r>
            <a:r>
              <a:rPr lang="zh-TW" altLang="zh-TW" dirty="0">
                <a:latin typeface="+mn-ea"/>
                <a:ea typeface="+mn-ea"/>
              </a:rPr>
              <a:t>。</a:t>
            </a:r>
          </a:p>
          <a:p>
            <a:pPr>
              <a:lnSpc>
                <a:spcPct val="150000"/>
              </a:lnSpc>
            </a:pPr>
            <a:endParaRPr lang="zh-TW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4923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71"/>
    </mc:Choice>
    <mc:Fallback xmlns="">
      <p:transition spd="slow" advTm="237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重要提醒</a:t>
            </a:r>
            <a:r>
              <a:rPr lang="en-US" altLang="zh-TW" dirty="0" smtClean="0">
                <a:latin typeface="+mn-ea"/>
                <a:ea typeface="+mn-ea"/>
              </a:rPr>
              <a:t>: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l"/>
            </a:pPr>
            <a:r>
              <a:rPr lang="zh-TW" altLang="en-US" sz="2700" dirty="0">
                <a:latin typeface="+mn-ea"/>
                <a:ea typeface="+mn-ea"/>
              </a:rPr>
              <a:t>表演後，</a:t>
            </a:r>
            <a:r>
              <a:rPr lang="zh-TW" altLang="zh-TW" sz="2700" dirty="0">
                <a:latin typeface="+mn-ea"/>
                <a:ea typeface="+mn-ea"/>
              </a:rPr>
              <a:t>由評審老師評審結果後，演出分數未達</a:t>
            </a:r>
            <a:r>
              <a:rPr lang="en-US" altLang="zh-TW" sz="2700" dirty="0">
                <a:latin typeface="+mn-ea"/>
                <a:ea typeface="+mn-ea"/>
              </a:rPr>
              <a:t>80</a:t>
            </a:r>
            <a:r>
              <a:rPr lang="zh-TW" altLang="zh-TW" sz="2700" dirty="0">
                <a:latin typeface="+mn-ea"/>
                <a:ea typeface="+mn-ea"/>
              </a:rPr>
              <a:t>分以上無法領取獎助金。</a:t>
            </a:r>
            <a:endParaRPr lang="en-US" altLang="zh-TW" sz="2700" dirty="0">
              <a:latin typeface="+mn-ea"/>
              <a:ea typeface="+mn-ea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l"/>
            </a:pPr>
            <a:r>
              <a:rPr lang="zh-TW" altLang="zh-TW" sz="2700" dirty="0">
                <a:latin typeface="+mn-ea"/>
                <a:ea typeface="+mn-ea"/>
              </a:rPr>
              <a:t>創意繞場</a:t>
            </a:r>
            <a:r>
              <a:rPr lang="en-US" altLang="zh-TW" sz="2700" dirty="0" smtClean="0">
                <a:latin typeface="+mn-ea"/>
                <a:ea typeface="+mn-ea"/>
              </a:rPr>
              <a:t>16</a:t>
            </a:r>
            <a:r>
              <a:rPr lang="zh-TW" altLang="zh-TW" sz="2700" dirty="0" smtClean="0">
                <a:latin typeface="+mn-ea"/>
                <a:ea typeface="+mn-ea"/>
              </a:rPr>
              <a:t>系</a:t>
            </a:r>
            <a:r>
              <a:rPr lang="zh-TW" altLang="zh-TW" sz="2700" dirty="0">
                <a:latin typeface="+mn-ea"/>
                <a:ea typeface="+mn-ea"/>
              </a:rPr>
              <a:t>驗收</a:t>
            </a:r>
            <a:r>
              <a:rPr lang="zh-TW" altLang="en-US" sz="2700" dirty="0">
                <a:latin typeface="+mn-ea"/>
                <a:ea typeface="+mn-ea"/>
              </a:rPr>
              <a:t>時間</a:t>
            </a:r>
            <a:r>
              <a:rPr lang="en-US" altLang="zh-TW" sz="2700" dirty="0">
                <a:latin typeface="+mn-ea"/>
                <a:ea typeface="+mn-ea"/>
              </a:rPr>
              <a:t>:</a:t>
            </a:r>
            <a:r>
              <a:rPr lang="en-US" altLang="zh-TW" sz="2700" dirty="0" smtClean="0">
                <a:latin typeface="+mn-ea"/>
                <a:ea typeface="+mn-ea"/>
              </a:rPr>
              <a:t>112</a:t>
            </a:r>
            <a:r>
              <a:rPr lang="zh-TW" altLang="zh-TW" sz="2700" dirty="0" smtClean="0">
                <a:latin typeface="+mn-ea"/>
                <a:ea typeface="+mn-ea"/>
              </a:rPr>
              <a:t>年</a:t>
            </a:r>
            <a:r>
              <a:rPr lang="en-US" altLang="zh-TW" sz="2700" dirty="0">
                <a:latin typeface="+mn-ea"/>
                <a:ea typeface="+mn-ea"/>
              </a:rPr>
              <a:t>11</a:t>
            </a:r>
            <a:r>
              <a:rPr lang="zh-TW" altLang="zh-TW" sz="2700" dirty="0" smtClean="0">
                <a:latin typeface="+mn-ea"/>
                <a:ea typeface="+mn-ea"/>
              </a:rPr>
              <a:t>月</a:t>
            </a:r>
            <a:r>
              <a:rPr lang="en-US" altLang="zh-TW" sz="2700" dirty="0" smtClean="0">
                <a:latin typeface="+mn-ea"/>
                <a:ea typeface="+mn-ea"/>
              </a:rPr>
              <a:t>22</a:t>
            </a:r>
            <a:r>
              <a:rPr lang="zh-TW" altLang="zh-TW" sz="2700" dirty="0" smtClean="0">
                <a:latin typeface="+mn-ea"/>
                <a:ea typeface="+mn-ea"/>
              </a:rPr>
              <a:t>日</a:t>
            </a:r>
            <a:r>
              <a:rPr lang="en-US" altLang="zh-TW" sz="2700" dirty="0" smtClean="0">
                <a:latin typeface="+mn-ea"/>
                <a:ea typeface="+mn-ea"/>
              </a:rPr>
              <a:t>(</a:t>
            </a:r>
            <a:r>
              <a:rPr lang="zh-TW" altLang="en-US" sz="2700" dirty="0" smtClean="0">
                <a:latin typeface="+mn-ea"/>
                <a:ea typeface="+mn-ea"/>
              </a:rPr>
              <a:t>三</a:t>
            </a:r>
            <a:r>
              <a:rPr lang="en-US" altLang="zh-TW" sz="2700" dirty="0" smtClean="0">
                <a:latin typeface="+mn-ea"/>
                <a:ea typeface="+mn-ea"/>
              </a:rPr>
              <a:t>)17</a:t>
            </a:r>
            <a:r>
              <a:rPr lang="zh-TW" altLang="zh-TW" sz="2700" dirty="0" smtClean="0">
                <a:latin typeface="+mn-ea"/>
                <a:ea typeface="+mn-ea"/>
              </a:rPr>
              <a:t>時</a:t>
            </a:r>
            <a:r>
              <a:rPr lang="en-US" altLang="zh-TW" sz="2700" dirty="0">
                <a:latin typeface="+mn-ea"/>
                <a:ea typeface="+mn-ea"/>
              </a:rPr>
              <a:t>10</a:t>
            </a:r>
            <a:r>
              <a:rPr lang="zh-TW" altLang="zh-TW" sz="2700" dirty="0">
                <a:latin typeface="+mn-ea"/>
                <a:ea typeface="+mn-ea"/>
              </a:rPr>
              <a:t>分驗收地點</a:t>
            </a:r>
            <a:r>
              <a:rPr lang="en-US" altLang="zh-TW" sz="2700" dirty="0">
                <a:latin typeface="+mn-ea"/>
                <a:ea typeface="+mn-ea"/>
              </a:rPr>
              <a:t>:</a:t>
            </a:r>
            <a:r>
              <a:rPr lang="zh-TW" altLang="zh-TW" sz="2700" dirty="0">
                <a:latin typeface="+mn-ea"/>
                <a:ea typeface="+mn-ea"/>
              </a:rPr>
              <a:t>鹿鳴</a:t>
            </a:r>
            <a:r>
              <a:rPr lang="zh-TW" altLang="zh-TW" sz="2700" dirty="0" smtClean="0">
                <a:latin typeface="+mn-ea"/>
                <a:ea typeface="+mn-ea"/>
              </a:rPr>
              <a:t>台</a:t>
            </a:r>
            <a:r>
              <a:rPr lang="en-US" altLang="zh-TW" sz="2700" dirty="0">
                <a:latin typeface="+mn-ea"/>
                <a:ea typeface="+mn-ea"/>
              </a:rPr>
              <a:t>1</a:t>
            </a:r>
            <a:r>
              <a:rPr lang="zh-TW" altLang="zh-TW" sz="2700" dirty="0" smtClean="0">
                <a:latin typeface="+mn-ea"/>
                <a:ea typeface="+mn-ea"/>
              </a:rPr>
              <a:t>樓</a:t>
            </a:r>
            <a:r>
              <a:rPr lang="zh-TW" altLang="en-US" sz="2700" dirty="0">
                <a:latin typeface="+mn-ea"/>
                <a:ea typeface="+mn-ea"/>
              </a:rPr>
              <a:t>川</a:t>
            </a:r>
            <a:r>
              <a:rPr lang="zh-TW" altLang="en-US" sz="2700" dirty="0" smtClean="0">
                <a:latin typeface="+mn-ea"/>
                <a:ea typeface="+mn-ea"/>
              </a:rPr>
              <a:t>堂前方操場</a:t>
            </a:r>
            <a:r>
              <a:rPr lang="zh-TW" altLang="zh-TW" sz="2700" dirty="0" smtClean="0">
                <a:latin typeface="+mn-ea"/>
                <a:ea typeface="+mn-ea"/>
              </a:rPr>
              <a:t>。</a:t>
            </a:r>
            <a:endParaRPr lang="zh-TW" altLang="zh-TW" sz="2700" dirty="0">
              <a:latin typeface="+mn-ea"/>
              <a:ea typeface="+mn-ea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l"/>
            </a:pPr>
            <a:r>
              <a:rPr lang="en-US" altLang="zh-TW" sz="2700" dirty="0">
                <a:latin typeface="+mn-ea"/>
                <a:ea typeface="+mn-ea"/>
              </a:rPr>
              <a:t>110</a:t>
            </a:r>
            <a:r>
              <a:rPr lang="zh-TW" altLang="zh-TW" sz="2700" dirty="0">
                <a:latin typeface="+mn-ea"/>
                <a:ea typeface="+mn-ea"/>
              </a:rPr>
              <a:t>年</a:t>
            </a:r>
            <a:r>
              <a:rPr lang="zh-TW" altLang="en-US" sz="2700" dirty="0">
                <a:latin typeface="+mn-ea"/>
                <a:ea typeface="+mn-ea"/>
              </a:rPr>
              <a:t>本校</a:t>
            </a:r>
            <a:r>
              <a:rPr lang="zh-TW" altLang="zh-TW" sz="2700" dirty="0">
                <a:latin typeface="+mn-ea"/>
                <a:ea typeface="+mn-ea"/>
              </a:rPr>
              <a:t>校慶創意繞場影片</a:t>
            </a:r>
            <a:r>
              <a:rPr lang="zh-TW" altLang="en-US" sz="2700" dirty="0">
                <a:latin typeface="+mn-ea"/>
                <a:ea typeface="+mn-ea"/>
              </a:rPr>
              <a:t>參考</a:t>
            </a:r>
            <a:r>
              <a:rPr lang="en-US" altLang="zh-TW" sz="2700" dirty="0">
                <a:latin typeface="+mn-ea"/>
                <a:ea typeface="+mn-ea"/>
              </a:rPr>
              <a:t>:</a:t>
            </a:r>
            <a:r>
              <a:rPr lang="zh-TW" altLang="en-US" sz="2700" dirty="0">
                <a:latin typeface="+mn-ea"/>
                <a:ea typeface="+mn-ea"/>
              </a:rPr>
              <a:t> </a:t>
            </a:r>
            <a:r>
              <a:rPr lang="en-US" altLang="zh-TW" dirty="0">
                <a:latin typeface="+mn-ea"/>
                <a:ea typeface="+mn-ea"/>
                <a:hlinkClick r:id="rId2"/>
              </a:rPr>
              <a:t>https://</a:t>
            </a:r>
            <a:r>
              <a:rPr lang="en-US" altLang="zh-TW" dirty="0" smtClean="0">
                <a:latin typeface="+mn-ea"/>
                <a:ea typeface="+mn-ea"/>
                <a:hlinkClick r:id="rId2"/>
              </a:rPr>
              <a:t>youtu.be/FWF1jsML32c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l"/>
            </a:pPr>
            <a:r>
              <a:rPr lang="en-US" altLang="zh-TW" sz="2700" dirty="0" smtClean="0">
                <a:latin typeface="+mn-ea"/>
                <a:ea typeface="+mn-ea"/>
              </a:rPr>
              <a:t>111</a:t>
            </a:r>
            <a:r>
              <a:rPr lang="zh-TW" altLang="zh-TW" sz="2700" dirty="0" smtClean="0">
                <a:latin typeface="+mn-ea"/>
                <a:ea typeface="+mn-ea"/>
              </a:rPr>
              <a:t>年</a:t>
            </a:r>
            <a:r>
              <a:rPr lang="zh-TW" altLang="en-US" sz="2700" dirty="0">
                <a:latin typeface="+mn-ea"/>
                <a:ea typeface="+mn-ea"/>
              </a:rPr>
              <a:t>本校</a:t>
            </a:r>
            <a:r>
              <a:rPr lang="zh-TW" altLang="zh-TW" sz="2700" dirty="0">
                <a:latin typeface="+mn-ea"/>
                <a:ea typeface="+mn-ea"/>
              </a:rPr>
              <a:t>校慶創意繞場影片</a:t>
            </a:r>
            <a:r>
              <a:rPr lang="zh-TW" altLang="en-US" sz="2700" dirty="0">
                <a:latin typeface="+mn-ea"/>
                <a:ea typeface="+mn-ea"/>
              </a:rPr>
              <a:t>參考</a:t>
            </a:r>
            <a:r>
              <a:rPr lang="en-US" altLang="zh-TW" sz="2700" dirty="0" smtClean="0">
                <a:latin typeface="+mn-ea"/>
                <a:ea typeface="+mn-ea"/>
              </a:rPr>
              <a:t>:</a:t>
            </a:r>
          </a:p>
          <a:p>
            <a:pPr marL="82296" indent="0">
              <a:lnSpc>
                <a:spcPct val="130000"/>
              </a:lnSpc>
              <a:buNone/>
            </a:pPr>
            <a:r>
              <a:rPr lang="zh-TW" altLang="en-US" dirty="0" smtClean="0">
                <a:latin typeface="+mn-ea"/>
                <a:ea typeface="+mn-ea"/>
                <a:hlinkClick r:id="rId3"/>
              </a:rPr>
              <a:t>  </a:t>
            </a:r>
            <a:r>
              <a:rPr lang="en-US" altLang="zh-TW" dirty="0" smtClean="0">
                <a:latin typeface="+mn-ea"/>
                <a:ea typeface="+mn-ea"/>
                <a:hlinkClick r:id="rId3"/>
              </a:rPr>
              <a:t>https</a:t>
            </a:r>
            <a:r>
              <a:rPr lang="en-US" altLang="zh-TW" dirty="0">
                <a:latin typeface="+mn-ea"/>
                <a:ea typeface="+mn-ea"/>
                <a:hlinkClick r:id="rId3"/>
              </a:rPr>
              <a:t>://youtu.be/aMVU4wV9H78</a:t>
            </a:r>
            <a:endParaRPr lang="zh-TW" altLang="zh-TW" sz="27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7684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9"/>
    </mc:Choice>
    <mc:Fallback xmlns="">
      <p:transition spd="slow" advTm="189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n-ea"/>
                <a:ea typeface="+mn-ea"/>
              </a:rPr>
              <a:t>活動服務時數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+mn-ea"/>
                <a:ea typeface="+mn-ea"/>
              </a:rPr>
              <a:t>學生參與驗收、預演及自行排練之時數，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</a:rPr>
              <a:t>認列</a:t>
            </a:r>
            <a:r>
              <a:rPr lang="en-US" altLang="zh-TW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TW" altLang="en-US" dirty="0">
                <a:solidFill>
                  <a:srgbClr val="FF0000"/>
                </a:solidFill>
                <a:latin typeface="+mn-ea"/>
                <a:ea typeface="+mn-ea"/>
              </a:rPr>
              <a:t>小時</a:t>
            </a:r>
            <a:r>
              <a:rPr lang="zh-TW" altLang="en-US" dirty="0">
                <a:latin typeface="+mn-ea"/>
                <a:ea typeface="+mn-ea"/>
              </a:rPr>
              <a:t>為活動服務時</a:t>
            </a:r>
            <a:r>
              <a:rPr lang="zh-TW" altLang="en-US" dirty="0" smtClean="0">
                <a:latin typeface="+mn-ea"/>
                <a:ea typeface="+mn-ea"/>
              </a:rPr>
              <a:t>數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en-US" altLang="zh-TW" b="1" dirty="0">
                <a:solidFill>
                  <a:srgbClr val="FF0000"/>
                </a:solidFill>
                <a:latin typeface="+mn-ea"/>
                <a:ea typeface="+mn-ea"/>
              </a:rPr>
              <a:t>111</a:t>
            </a:r>
            <a:r>
              <a:rPr lang="zh-TW" altLang="zh-TW" b="1" dirty="0">
                <a:solidFill>
                  <a:srgbClr val="FF0000"/>
                </a:solidFill>
                <a:latin typeface="+mn-ea"/>
                <a:ea typeface="+mn-ea"/>
              </a:rPr>
              <a:t>學年度起入學日四技學生</a:t>
            </a:r>
            <a:r>
              <a:rPr lang="en-US" altLang="zh-TW" b="1" dirty="0">
                <a:solidFill>
                  <a:srgbClr val="FF0000"/>
                </a:solidFill>
                <a:latin typeface="+mn-ea"/>
                <a:ea typeface="+mn-ea"/>
              </a:rPr>
              <a:t>-</a:t>
            </a:r>
            <a:r>
              <a:rPr lang="zh-TW" altLang="zh-TW" b="1" dirty="0">
                <a:solidFill>
                  <a:srgbClr val="FF0000"/>
                </a:solidFill>
                <a:latin typeface="+mn-ea"/>
                <a:ea typeface="+mn-ea"/>
              </a:rPr>
              <a:t>社會接</a:t>
            </a:r>
            <a:r>
              <a:rPr lang="zh-TW" altLang="zh-TW" b="1" dirty="0" smtClean="0">
                <a:solidFill>
                  <a:srgbClr val="FF0000"/>
                </a:solidFill>
                <a:latin typeface="+mn-ea"/>
                <a:ea typeface="+mn-ea"/>
              </a:rPr>
              <a:t>軌</a:t>
            </a:r>
            <a:r>
              <a:rPr lang="zh-TW" altLang="en-US" b="1" dirty="0" smtClean="0">
                <a:solidFill>
                  <a:srgbClr val="FF0000"/>
                </a:solidFill>
                <a:latin typeface="+mn-ea"/>
                <a:ea typeface="+mn-ea"/>
              </a:rPr>
              <a:t>自主學習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，</a:t>
            </a:r>
            <a:r>
              <a:rPr lang="zh-TW" altLang="en-US" dirty="0">
                <a:latin typeface="+mn-ea"/>
                <a:ea typeface="+mn-ea"/>
              </a:rPr>
              <a:t>賽後由系會長彙整學生名單電子</a:t>
            </a:r>
            <a:r>
              <a:rPr lang="zh-TW" altLang="en-US" dirty="0" smtClean="0">
                <a:latin typeface="+mn-ea"/>
                <a:ea typeface="+mn-ea"/>
              </a:rPr>
              <a:t>檔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  <a:latin typeface="+mn-ea"/>
                <a:ea typeface="+mn-ea"/>
              </a:rPr>
              <a:t>新生請一個檔案、在校生一個檔案</a:t>
            </a:r>
            <a:r>
              <a:rPr lang="en-US" altLang="zh-TW" dirty="0" smtClean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提供</a:t>
            </a:r>
            <a:r>
              <a:rPr lang="zh-TW" altLang="en-US" dirty="0">
                <a:latin typeface="+mn-ea"/>
                <a:ea typeface="+mn-ea"/>
              </a:rPr>
              <a:t>本室上傳 </a:t>
            </a:r>
            <a:r>
              <a:rPr lang="en-US" altLang="zh-TW" dirty="0">
                <a:latin typeface="+mn-ea"/>
                <a:ea typeface="+mn-ea"/>
              </a:rPr>
              <a:t>(</a:t>
            </a:r>
            <a:r>
              <a:rPr lang="zh-TW" altLang="en-US" dirty="0">
                <a:latin typeface="+mn-ea"/>
                <a:ea typeface="+mn-ea"/>
              </a:rPr>
              <a:t>超出之練習時數及活動當日時數，則依評審結果領取體育獎助金，故不列入活動服務時數計算範圍</a:t>
            </a:r>
            <a:r>
              <a:rPr lang="en-US" altLang="zh-TW" dirty="0">
                <a:latin typeface="+mn-ea"/>
                <a:ea typeface="+mn-ea"/>
              </a:rPr>
              <a:t>)</a:t>
            </a:r>
            <a:r>
              <a:rPr lang="zh-TW" altLang="en-US" dirty="0">
                <a:latin typeface="+mn-ea"/>
                <a:ea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61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3" y="260648"/>
            <a:ext cx="7786113" cy="1143000"/>
          </a:xfrm>
        </p:spPr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獎勵表</a:t>
            </a:r>
            <a:r>
              <a:rPr lang="en-US" altLang="zh-TW" dirty="0" smtClean="0">
                <a:latin typeface="+mn-ea"/>
                <a:ea typeface="+mn-ea"/>
              </a:rPr>
              <a:t>:</a:t>
            </a:r>
            <a:endParaRPr lang="zh-TW" altLang="en-US" dirty="0">
              <a:latin typeface="+mn-ea"/>
              <a:ea typeface="+mn-ea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85512"/>
              </p:ext>
            </p:extLst>
          </p:nvPr>
        </p:nvGraphicFramePr>
        <p:xfrm>
          <a:off x="1187623" y="1403650"/>
          <a:ext cx="7632850" cy="407417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424482">
                  <a:extLst>
                    <a:ext uri="{9D8B030D-6E8A-4147-A177-3AD203B41FA5}">
                      <a16:colId xmlns:a16="http://schemas.microsoft.com/office/drawing/2014/main" val="4264742626"/>
                    </a:ext>
                  </a:extLst>
                </a:gridCol>
                <a:gridCol w="2329393">
                  <a:extLst>
                    <a:ext uri="{9D8B030D-6E8A-4147-A177-3AD203B41FA5}">
                      <a16:colId xmlns:a16="http://schemas.microsoft.com/office/drawing/2014/main" val="3430304806"/>
                    </a:ext>
                  </a:extLst>
                </a:gridCol>
                <a:gridCol w="2200643">
                  <a:extLst>
                    <a:ext uri="{9D8B030D-6E8A-4147-A177-3AD203B41FA5}">
                      <a16:colId xmlns:a16="http://schemas.microsoft.com/office/drawing/2014/main" val="1512290447"/>
                    </a:ext>
                  </a:extLst>
                </a:gridCol>
                <a:gridCol w="1678332">
                  <a:extLst>
                    <a:ext uri="{9D8B030D-6E8A-4147-A177-3AD203B41FA5}">
                      <a16:colId xmlns:a16="http://schemas.microsoft.com/office/drawing/2014/main" val="4261796516"/>
                    </a:ext>
                  </a:extLst>
                </a:gridCol>
              </a:tblGrid>
              <a:tr h="48620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 次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名次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獎金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經費來源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6316325"/>
                  </a:ext>
                </a:extLst>
              </a:tr>
              <a:tr h="48620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1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kumimoji="0" lang="zh-TW" sz="2400" kern="0" dirty="0" smtClean="0">
                          <a:effectLst/>
                        </a:rPr>
                        <a:t>第一名</a:t>
                      </a:r>
                      <a:endParaRPr kumimoji="0" lang="zh-TW" sz="2400" kern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30,000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 smtClean="0">
                          <a:effectLst/>
                        </a:rPr>
                        <a:t>體育</a:t>
                      </a:r>
                      <a:r>
                        <a:rPr lang="zh-TW" altLang="en-US" sz="2400" kern="0" dirty="0" smtClean="0">
                          <a:effectLst/>
                        </a:rPr>
                        <a:t>績優</a:t>
                      </a:r>
                      <a:r>
                        <a:rPr lang="zh-TW" sz="2400" kern="0" dirty="0" smtClean="0">
                          <a:effectLst/>
                        </a:rPr>
                        <a:t>獎助</a:t>
                      </a:r>
                      <a:r>
                        <a:rPr lang="zh-TW" altLang="en-US" sz="2400" kern="0" dirty="0" smtClean="0">
                          <a:effectLst/>
                        </a:rPr>
                        <a:t>學</a:t>
                      </a:r>
                      <a:r>
                        <a:rPr lang="zh-TW" sz="2400" kern="0" dirty="0" smtClean="0">
                          <a:effectLst/>
                        </a:rPr>
                        <a:t>金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3144291"/>
                  </a:ext>
                </a:extLst>
              </a:tr>
              <a:tr h="48620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2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第二名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20,000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8992736"/>
                  </a:ext>
                </a:extLst>
              </a:tr>
              <a:tr h="48620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第三名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15,000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0120619"/>
                  </a:ext>
                </a:extLst>
              </a:tr>
              <a:tr h="698919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佳作</a:t>
                      </a:r>
                      <a:r>
                        <a:rPr lang="en-US" sz="2400" kern="0" dirty="0">
                          <a:effectLst/>
                        </a:rPr>
                        <a:t>2</a:t>
                      </a:r>
                      <a:r>
                        <a:rPr lang="zh-TW" sz="2400" kern="0" dirty="0">
                          <a:effectLst/>
                        </a:rPr>
                        <a:t>組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>
                          <a:effectLst/>
                        </a:rPr>
                        <a:t>各</a:t>
                      </a:r>
                      <a:r>
                        <a:rPr lang="en-US" sz="2400" kern="0" dirty="0" smtClean="0">
                          <a:effectLst/>
                        </a:rPr>
                        <a:t>1</a:t>
                      </a:r>
                      <a:r>
                        <a:rPr lang="en-US" altLang="zh-TW" sz="2400" kern="0" dirty="0" smtClean="0">
                          <a:effectLst/>
                        </a:rPr>
                        <a:t>0</a:t>
                      </a:r>
                      <a:r>
                        <a:rPr lang="en-US" sz="2400" kern="0" dirty="0" smtClean="0">
                          <a:effectLst/>
                        </a:rPr>
                        <a:t>,000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1215194"/>
                  </a:ext>
                </a:extLst>
              </a:tr>
              <a:tr h="698919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>
                          <a:effectLst/>
                        </a:rPr>
                        <a:t>5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100">
                          <a:effectLst/>
                        </a:rPr>
                        <a:t>演出分數達</a:t>
                      </a:r>
                      <a:r>
                        <a:rPr lang="en-US" sz="2400" kern="100">
                          <a:effectLst/>
                        </a:rPr>
                        <a:t>80</a:t>
                      </a:r>
                      <a:r>
                        <a:rPr lang="zh-TW" sz="2400" kern="100">
                          <a:effectLst/>
                        </a:rPr>
                        <a:t>分以上</a:t>
                      </a:r>
                      <a:endParaRPr lang="zh-TW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 dirty="0" smtClean="0">
                          <a:effectLst/>
                        </a:rPr>
                        <a:t>各</a:t>
                      </a:r>
                      <a:r>
                        <a:rPr lang="en-US" altLang="zh-TW" sz="2400" kern="0" dirty="0" smtClean="0">
                          <a:effectLst/>
                        </a:rPr>
                        <a:t>5</a:t>
                      </a:r>
                      <a:r>
                        <a:rPr lang="en-US" sz="2400" kern="0" dirty="0" smtClean="0">
                          <a:effectLst/>
                        </a:rPr>
                        <a:t>,000</a:t>
                      </a: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6220128"/>
                  </a:ext>
                </a:extLst>
              </a:tr>
              <a:tr h="698919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zh-TW" sz="2400" kern="0">
                          <a:effectLst/>
                        </a:rPr>
                        <a:t>合計</a:t>
                      </a:r>
                      <a:endParaRPr lang="zh-TW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u="none" strike="noStrike" kern="100">
                          <a:effectLst/>
                        </a:rPr>
                        <a:t> </a:t>
                      </a:r>
                      <a:endParaRPr lang="zh-TW" sz="2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r>
                        <a:rPr lang="en-US" sz="2400" kern="0" dirty="0" smtClean="0">
                          <a:solidFill>
                            <a:schemeClr val="accent3"/>
                          </a:solidFill>
                          <a:effectLst/>
                        </a:rPr>
                        <a:t>1</a:t>
                      </a:r>
                      <a:r>
                        <a:rPr lang="en-US" altLang="zh-TW" sz="2400" kern="0" dirty="0" smtClean="0">
                          <a:solidFill>
                            <a:schemeClr val="accent3"/>
                          </a:solidFill>
                          <a:effectLst/>
                        </a:rPr>
                        <a:t>45</a:t>
                      </a:r>
                      <a:r>
                        <a:rPr lang="en-US" sz="2400" kern="0" dirty="0" smtClean="0">
                          <a:solidFill>
                            <a:schemeClr val="accent3"/>
                          </a:solidFill>
                          <a:effectLst/>
                        </a:rPr>
                        <a:t>,000</a:t>
                      </a:r>
                      <a:endParaRPr lang="zh-TW" sz="2400" kern="100" dirty="0">
                        <a:solidFill>
                          <a:schemeClr val="accent3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195580" algn="l"/>
                        </a:tabLst>
                      </a:pPr>
                      <a:endParaRPr lang="zh-TW" sz="2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8330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40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1"/>
    </mc:Choice>
    <mc:Fallback xmlns="">
      <p:transition spd="slow" advTm="148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詢問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zh-TW" altLang="en-US" sz="2000" dirty="0" smtClean="0">
                <a:latin typeface="+mn-ea"/>
                <a:ea typeface="+mn-ea"/>
              </a:rPr>
              <a:t>若對</a:t>
            </a:r>
            <a:r>
              <a:rPr lang="en-US" altLang="zh-TW" sz="2000" dirty="0" smtClean="0">
                <a:latin typeface="+mn-ea"/>
                <a:ea typeface="+mn-ea"/>
              </a:rPr>
              <a:t>112</a:t>
            </a:r>
            <a:r>
              <a:rPr lang="zh-TW" altLang="en-US" sz="2000" dirty="0" smtClean="0">
                <a:latin typeface="+mn-ea"/>
                <a:ea typeface="+mn-ea"/>
              </a:rPr>
              <a:t>年校慶報名有任何疑問，請於上班時間</a:t>
            </a:r>
            <a:r>
              <a:rPr lang="en-US" altLang="zh-TW" sz="2000" dirty="0" smtClean="0">
                <a:latin typeface="+mn-ea"/>
                <a:ea typeface="+mn-ea"/>
              </a:rPr>
              <a:t>1300-2100</a:t>
            </a:r>
            <a:r>
              <a:rPr lang="zh-TW" altLang="en-US" sz="2000" dirty="0" smtClean="0">
                <a:latin typeface="+mn-ea"/>
                <a:ea typeface="+mn-ea"/>
              </a:rPr>
              <a:t>來電：</a:t>
            </a:r>
            <a:r>
              <a:rPr lang="en-US" altLang="zh-TW" sz="2000" dirty="0" smtClean="0">
                <a:latin typeface="+mn-ea"/>
                <a:ea typeface="+mn-ea"/>
              </a:rPr>
              <a:t>04-23924505</a:t>
            </a:r>
            <a:r>
              <a:rPr lang="zh-TW" altLang="en-US" sz="2000" dirty="0" smtClean="0">
                <a:latin typeface="+mn-ea"/>
                <a:ea typeface="+mn-ea"/>
              </a:rPr>
              <a:t>轉</a:t>
            </a:r>
            <a:r>
              <a:rPr lang="en-US" altLang="zh-TW" sz="2000" dirty="0" smtClean="0">
                <a:latin typeface="+mn-ea"/>
                <a:ea typeface="+mn-ea"/>
              </a:rPr>
              <a:t>5621</a:t>
            </a:r>
            <a:r>
              <a:rPr lang="zh-TW" altLang="en-US" sz="2000" dirty="0" smtClean="0">
                <a:latin typeface="+mn-ea"/>
                <a:ea typeface="+mn-ea"/>
              </a:rPr>
              <a:t>洽詢曾小姐或可寫</a:t>
            </a:r>
            <a:r>
              <a:rPr lang="en-US" altLang="zh-TW" sz="2000" dirty="0" smtClean="0">
                <a:latin typeface="+mn-ea"/>
                <a:ea typeface="+mn-ea"/>
              </a:rPr>
              <a:t>mail</a:t>
            </a:r>
            <a:r>
              <a:rPr lang="zh-TW" altLang="en-US" sz="2000" dirty="0" smtClean="0">
                <a:latin typeface="+mn-ea"/>
                <a:ea typeface="+mn-ea"/>
              </a:rPr>
              <a:t>詢問：</a:t>
            </a:r>
            <a:r>
              <a:rPr lang="en-US" altLang="zh-TW" sz="2000" u="sng" dirty="0" smtClean="0">
                <a:solidFill>
                  <a:schemeClr val="accent4"/>
                </a:solidFill>
                <a:latin typeface="+mn-ea"/>
                <a:ea typeface="+mn-ea"/>
              </a:rPr>
              <a:t>gigiping</a:t>
            </a:r>
            <a:r>
              <a:rPr lang="en-US" altLang="zh-TW" sz="2000" u="sng" dirty="0" smtClean="0">
                <a:solidFill>
                  <a:schemeClr val="accent4"/>
                </a:solidFill>
                <a:latin typeface="+mn-ea"/>
                <a:ea typeface="+mn-ea"/>
                <a:hlinkClick r:id="rId2"/>
              </a:rPr>
              <a:t>@ncut.edu.tw</a:t>
            </a:r>
            <a:r>
              <a:rPr lang="zh-TW" altLang="en-US" sz="2000" dirty="0" smtClean="0">
                <a:solidFill>
                  <a:schemeClr val="accent4"/>
                </a:solidFill>
                <a:latin typeface="+mn-ea"/>
                <a:ea typeface="+mn-ea"/>
              </a:rPr>
              <a:t>、</a:t>
            </a:r>
            <a:r>
              <a:rPr lang="zh-TW" altLang="en-US" sz="2000" dirty="0" smtClean="0">
                <a:latin typeface="+mn-ea"/>
                <a:ea typeface="+mn-ea"/>
              </a:rPr>
              <a:t>活動</a:t>
            </a:r>
            <a:r>
              <a:rPr lang="zh-TW" altLang="en-US" sz="2000" dirty="0">
                <a:latin typeface="+mn-ea"/>
                <a:ea typeface="+mn-ea"/>
              </a:rPr>
              <a:t>組</a:t>
            </a:r>
            <a:r>
              <a:rPr lang="zh-TW" altLang="en-US" sz="2000" dirty="0" smtClean="0">
                <a:latin typeface="+mn-ea"/>
                <a:ea typeface="+mn-ea"/>
              </a:rPr>
              <a:t>官方</a:t>
            </a:r>
            <a:r>
              <a:rPr lang="en-US" altLang="zh-TW" sz="2000" dirty="0" smtClean="0">
                <a:latin typeface="+mn-ea"/>
                <a:ea typeface="+mn-ea"/>
              </a:rPr>
              <a:t>LINE ID:</a:t>
            </a:r>
            <a:r>
              <a:rPr lang="zh-TW" altLang="en-US" sz="2000" dirty="0" smtClean="0">
                <a:latin typeface="+mn-ea"/>
                <a:ea typeface="+mn-ea"/>
              </a:rPr>
              <a:t> </a:t>
            </a:r>
            <a:r>
              <a:rPr lang="en-US" altLang="zh-TW" sz="2000" dirty="0" smtClean="0">
                <a:latin typeface="+mn-ea"/>
                <a:ea typeface="+mn-ea"/>
              </a:rPr>
              <a:t>@vrd4668d</a:t>
            </a:r>
            <a:endParaRPr lang="en-US" altLang="zh-TW" sz="2000" dirty="0" smtClean="0">
              <a:solidFill>
                <a:schemeClr val="accent4"/>
              </a:solidFill>
              <a:latin typeface="+mn-ea"/>
              <a:ea typeface="+mn-ea"/>
            </a:endParaRPr>
          </a:p>
          <a:p>
            <a:pPr>
              <a:lnSpc>
                <a:spcPct val="170000"/>
              </a:lnSpc>
            </a:pPr>
            <a:r>
              <a:rPr lang="zh-TW" altLang="en-US" sz="2000" dirty="0" smtClean="0">
                <a:latin typeface="+mn-ea"/>
                <a:ea typeface="+mn-ea"/>
              </a:rPr>
              <a:t>報名參加繞場</a:t>
            </a:r>
            <a:r>
              <a:rPr lang="en-US" altLang="zh-TW" sz="2000" dirty="0" smtClean="0">
                <a:latin typeface="+mn-ea"/>
                <a:ea typeface="+mn-ea"/>
              </a:rPr>
              <a:t>(</a:t>
            </a:r>
            <a:r>
              <a:rPr lang="zh-TW" altLang="en-US" sz="2000" dirty="0" smtClean="0">
                <a:latin typeface="+mn-ea"/>
                <a:ea typeface="+mn-ea"/>
              </a:rPr>
              <a:t>會長</a:t>
            </a:r>
            <a:r>
              <a:rPr lang="en-US" altLang="zh-TW" sz="2000" dirty="0" smtClean="0">
                <a:latin typeface="+mn-ea"/>
                <a:ea typeface="+mn-ea"/>
              </a:rPr>
              <a:t>)</a:t>
            </a:r>
            <a:r>
              <a:rPr lang="zh-TW" altLang="en-US" sz="2000" dirty="0" smtClean="0">
                <a:latin typeface="+mn-ea"/>
                <a:ea typeface="+mn-ea"/>
              </a:rPr>
              <a:t>對於競賽規程或編舞等問題，</a:t>
            </a:r>
            <a:r>
              <a:rPr lang="zh-TW" altLang="en-US" sz="2000" dirty="0" smtClean="0">
                <a:latin typeface="+mn-ea"/>
                <a:ea typeface="+mn-ea"/>
              </a:rPr>
              <a:t>可</a:t>
            </a:r>
            <a:r>
              <a:rPr lang="en-US" altLang="zh-TW" sz="2000" dirty="0" smtClean="0">
                <a:latin typeface="+mn-ea"/>
              </a:rPr>
              <a:t>mail</a:t>
            </a:r>
            <a:r>
              <a:rPr lang="zh-TW" altLang="en-US" sz="2000" smtClean="0">
                <a:latin typeface="+mn-ea"/>
              </a:rPr>
              <a:t>夏老師詢問</a:t>
            </a:r>
            <a:r>
              <a:rPr lang="zh-TW" altLang="en-US" sz="2000" dirty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  <a:hlinkClick r:id="rId3"/>
              </a:rPr>
              <a:t>luho@ncut.edu.tw</a:t>
            </a:r>
            <a:r>
              <a:rPr lang="zh-TW" altLang="en-US" sz="2000" dirty="0" smtClean="0">
                <a:latin typeface="+mn-ea"/>
                <a:ea typeface="+mn-ea"/>
              </a:rPr>
              <a:t/>
            </a:r>
            <a:br>
              <a:rPr lang="zh-TW" altLang="en-US" sz="2000" dirty="0" smtClean="0">
                <a:latin typeface="+mn-ea"/>
                <a:ea typeface="+mn-ea"/>
              </a:rPr>
            </a:br>
            <a:endParaRPr lang="zh-TW" altLang="en-US" sz="2000" dirty="0">
              <a:latin typeface="+mn-ea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89"/>
    </mc:Choice>
    <mc:Fallback xmlns="">
      <p:transition spd="slow" advTm="2189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4356</TotalTime>
  <Words>730</Words>
  <Application>Microsoft Office PowerPoint</Application>
  <PresentationFormat>如螢幕大小 (4:3)</PresentationFormat>
  <Paragraphs>65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9" baseType="lpstr">
      <vt:lpstr>微軟正黑體</vt:lpstr>
      <vt:lpstr>新細明體</vt:lpstr>
      <vt:lpstr>Calibri</vt:lpstr>
      <vt:lpstr>Gill Sans MT</vt:lpstr>
      <vt:lpstr>Times New Roman</vt:lpstr>
      <vt:lpstr>Verdana</vt:lpstr>
      <vt:lpstr>Wingdings</vt:lpstr>
      <vt:lpstr>Wingdings 2</vt:lpstr>
      <vt:lpstr>夏至</vt:lpstr>
      <vt:lpstr>校慶創意繞場規則說明</vt:lpstr>
      <vt:lpstr>創意繞場競賽重點</vt:lpstr>
      <vt:lpstr>時間 &amp; 限制</vt:lpstr>
      <vt:lpstr>評分標準</vt:lpstr>
      <vt:lpstr>扣分項目:</vt:lpstr>
      <vt:lpstr>重要提醒:</vt:lpstr>
      <vt:lpstr>活動服務時數</vt:lpstr>
      <vt:lpstr>獎勵表:</vt:lpstr>
      <vt:lpstr>詢問</vt:lpstr>
      <vt:lpstr>國立勤益科技大學QR CODE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106校長盃競賽系統 使用簡報</dc:title>
  <dc:creator>user</dc:creator>
  <cp:lastModifiedBy>user</cp:lastModifiedBy>
  <cp:revision>268</cp:revision>
  <cp:lastPrinted>2022-09-26T07:21:14Z</cp:lastPrinted>
  <dcterms:created xsi:type="dcterms:W3CDTF">2017-02-18T07:57:00Z</dcterms:created>
  <dcterms:modified xsi:type="dcterms:W3CDTF">2023-08-24T01:21:16Z</dcterms:modified>
</cp:coreProperties>
</file>